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slideMasters/slideMaster6.xml" ContentType="application/vnd.openxmlformats-officedocument.presentationml.slideMaster+xml"/>
  <Override PartName="/ppt/theme/theme8.xml" ContentType="application/vnd.openxmlformats-officedocument.theme+xml"/>
  <Override PartName="/ppt/slideMasters/slideMaster4.xml" ContentType="application/vnd.openxmlformats-officedocument.presentationml.slideMaster+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heme/theme6.xml" ContentType="application/vnd.openxmlformats-officedocument.them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s/slide8.xml" ContentType="application/vnd.openxmlformats-officedocument.presentationml.slide+xml"/>
  <Override PartName="/ppt/handoutMasters/handoutMaster1.xml" ContentType="application/vnd.openxmlformats-officedocument.presentationml.handoutMaster+xml"/>
  <Override PartName="/ppt/slideLayouts/slideLayout59.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 id="2147483660" r:id="rId2"/>
    <p:sldMasterId id="2147483672" r:id="rId3"/>
    <p:sldMasterId id="2147483684" r:id="rId4"/>
    <p:sldMasterId id="2147483696" r:id="rId5"/>
    <p:sldMasterId id="2147483708" r:id="rId6"/>
  </p:sldMasterIdLst>
  <p:notesMasterIdLst>
    <p:notesMasterId r:id="rId37"/>
  </p:notesMasterIdLst>
  <p:handoutMasterIdLst>
    <p:handoutMasterId r:id="rId38"/>
  </p:handoutMasterIdLst>
  <p:sldIdLst>
    <p:sldId id="308" r:id="rId7"/>
    <p:sldId id="318" r:id="rId8"/>
    <p:sldId id="312" r:id="rId9"/>
    <p:sldId id="311" r:id="rId10"/>
    <p:sldId id="313" r:id="rId11"/>
    <p:sldId id="319" r:id="rId12"/>
    <p:sldId id="320" r:id="rId13"/>
    <p:sldId id="309" r:id="rId14"/>
    <p:sldId id="293" r:id="rId15"/>
    <p:sldId id="310" r:id="rId16"/>
    <p:sldId id="307" r:id="rId17"/>
    <p:sldId id="306" r:id="rId18"/>
    <p:sldId id="305" r:id="rId19"/>
    <p:sldId id="294" r:id="rId20"/>
    <p:sldId id="295" r:id="rId21"/>
    <p:sldId id="296" r:id="rId22"/>
    <p:sldId id="297" r:id="rId23"/>
    <p:sldId id="298" r:id="rId24"/>
    <p:sldId id="299" r:id="rId25"/>
    <p:sldId id="300" r:id="rId26"/>
    <p:sldId id="301" r:id="rId27"/>
    <p:sldId id="303" r:id="rId28"/>
    <p:sldId id="302" r:id="rId29"/>
    <p:sldId id="304" r:id="rId30"/>
    <p:sldId id="314" r:id="rId31"/>
    <p:sldId id="321" r:id="rId32"/>
    <p:sldId id="315" r:id="rId33"/>
    <p:sldId id="316" r:id="rId34"/>
    <p:sldId id="317" r:id="rId35"/>
    <p:sldId id="274" r:id="rId36"/>
  </p:sldIdLst>
  <p:sldSz cx="9144000" cy="5143500" type="screen16x9"/>
  <p:notesSz cx="6858000" cy="9144000"/>
  <p:embeddedFontLst>
    <p:embeddedFont>
      <p:font typeface="Calibri" pitchFamily="34" charset="0"/>
      <p:regular r:id="rId39"/>
      <p:bold r:id="rId40"/>
      <p:italic r:id="rId41"/>
      <p:boldItalic r:id="rId42"/>
    </p:embeddedFont>
    <p:embeddedFont>
      <p:font typeface="Calibri Light" pitchFamily="34" charset="0"/>
      <p:regular r:id="rId43"/>
      <p:italic r:id="rId44"/>
    </p:embeddedFont>
    <p:embeddedFont>
      <p:font typeface="Verdana" pitchFamily="34" charset="0"/>
      <p:regular r:id="rId45"/>
      <p:bold r:id="rId46"/>
      <p:italic r:id="rId47"/>
      <p:boldItalic r:id="rId48"/>
    </p:embeddedFont>
    <p:embeddedFont>
      <p:font typeface="Nunito"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font" Target="fonts/font1.fntdata"/><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 Id="rId46" Type="http://schemas.openxmlformats.org/officeDocument/2006/relationships/font" Target="fonts/font8.fntdata"/><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11.fntdata"/><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font" Target="fonts/font13.fntdata"/><Relationship Id="rId3"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GB" smtClean="0"/>
              <a:t>Dept. of ICT, MBSTU</a:t>
            </a:r>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7F999ED-BA30-40AA-AF70-5EDC3D576F29}" type="slidenum">
              <a:rPr lang="en-GB" smtClean="0"/>
              <a:pPr/>
              <a:t>‹#›</a:t>
            </a:fld>
            <a:endParaRPr lang="en-GB"/>
          </a:p>
        </p:txBody>
      </p:sp>
    </p:spTree>
    <p:extLst>
      <p:ext uri="{BB962C8B-B14F-4D97-AF65-F5344CB8AC3E}">
        <p14:creationId xmlns:p14="http://schemas.microsoft.com/office/powerpoint/2010/main" xmlns="" val="170564835"/>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xmlns="" val="3152046200"/>
      </p:ext>
    </p:extLst>
  </p:cSld>
  <p:clrMap bg1="lt1" tx1="dk1" bg2="dk2" tx2="lt2" accent1="accent1" accent2="accent2" accent3="accent3" accent4="accent4" accent5="accent5" accent6="accent6" hlink="hlink" folHlink="folHlink"/>
  <p:hf hdr="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edc2a714b1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edc2a714b1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xmlns="" val="7595203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87C0C90-F449-4CA6-B169-E9B40ADF3597}" type="datetime1">
              <a:rPr lang="en-US" smtClean="0">
                <a:solidFill>
                  <a:prstClr val="black">
                    <a:tint val="75000"/>
                  </a:prstClr>
                </a:solidFill>
              </a:rPr>
              <a:t>11/13/2021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8546214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B04832-2F3A-4C4E-B66B-46CE2C946872}" type="datetime1">
              <a:rPr lang="en-US" smtClean="0">
                <a:solidFill>
                  <a:prstClr val="black">
                    <a:tint val="75000"/>
                  </a:prstClr>
                </a:solidFill>
              </a:rPr>
              <a:t>11/13/2021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166722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CEF0BB6-2DE6-4DDD-B3EC-1475A11C794C}"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042094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A4DFE9A-B9D7-4933-B083-18B0CC22E72E}"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5333795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ABCD4B-D8C4-4276-BC51-931C28EE7D7D}"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769759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F60766-A880-4260-A23E-E339F17EE3D1}"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9705797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9BE6C83-457A-4B84-9E95-D4940F295D45}"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3888765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E5C36B-21EE-4089-8D0F-AD70BBE26513}"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9496501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57B3922-D571-40E4-BEE2-F9996A037C02}"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7166263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90A8504-A642-4CDC-944E-7ED0CA3496E6}"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2986642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32E12C9-8935-47D8-A413-4772ACDEDA75}" type="datetime1">
              <a:rPr lang="en-US" smtClean="0">
                <a:solidFill>
                  <a:prstClr val="black">
                    <a:tint val="75000"/>
                  </a:prstClr>
                </a:solidFill>
              </a:rPr>
              <a:t>11/13/2021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52510291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F9C3D1-AC77-47FA-8D41-15BA1F701E52}" type="datetime1">
              <a:rPr lang="en-US" smtClean="0">
                <a:solidFill>
                  <a:prstClr val="black">
                    <a:tint val="75000"/>
                  </a:prstClr>
                </a:solidFill>
              </a:rPr>
              <a:t>11/13/2021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5915224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5C9C65-0A10-4731-A189-FCD84350761C}" type="datetime1">
              <a:rPr lang="en-US" smtClean="0">
                <a:solidFill>
                  <a:prstClr val="black">
                    <a:tint val="75000"/>
                  </a:prstClr>
                </a:solidFill>
              </a:rPr>
              <a:t>11/13/2021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089361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976AAFE-DC80-4D54-A63F-8C29CE51CF0D}"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043918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FA52AA-16BF-47A2-A71C-116BE1C6D795}"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57205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EF3262E-1708-4E3B-9F43-A2276AB8D982}"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1289389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17AB829-58B9-498B-990C-9DA26CFD4FED}"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83751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F864911-5F66-4742-BA8B-B175DBABDB9F}"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74661622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4C313B6-139F-41AA-ABC0-8824E6724495}"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3985843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9F85C66-F03F-4DC5-98CA-AC6BFC09FF53}"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635807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975DF31-7B9E-41BF-8088-0172C991A7EA}"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40787239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CD20FA-A96A-4C14-8A05-CAFDC060E5F9}" type="datetime1">
              <a:rPr lang="en-US" smtClean="0">
                <a:solidFill>
                  <a:prstClr val="black">
                    <a:tint val="75000"/>
                  </a:prstClr>
                </a:solidFill>
              </a:rPr>
              <a:t>11/13/2021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312424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743A5A-6F3E-4FAF-90E7-32AE9A027655}" type="datetime1">
              <a:rPr lang="en-US" smtClean="0">
                <a:solidFill>
                  <a:prstClr val="black">
                    <a:tint val="75000"/>
                  </a:prstClr>
                </a:solidFill>
              </a:rPr>
              <a:t>11/13/2021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7788560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F3EA48-4DEF-4E7F-BFA3-9B2067F63E4D}" type="datetime1">
              <a:rPr lang="en-US" smtClean="0">
                <a:solidFill>
                  <a:prstClr val="black">
                    <a:tint val="75000"/>
                  </a:prstClr>
                </a:solidFill>
              </a:rPr>
              <a:t>11/13/2021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2759445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64541E3-0C28-45A6-AF55-CF7B29C7E479}"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141470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1C1DB36-C5A1-483A-9EE7-E493486302C3}"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832433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A949E80-6903-4DAB-BBB6-EDF842075FBE}"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8827262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91841D-8E7F-4680-9688-9BE346A1065E}"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7887978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801EA41-6430-449D-AA72-1A6589802256}"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4524235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838ABDA-8CA8-4FE2-8367-0107A4F00A90}"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541979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SzPts val="1300"/>
              <a:buChar char="●"/>
              <a:defRPr/>
            </a:lvl1pPr>
            <a:lvl2pPr marL="914400" lvl="1" indent="-298450" algn="ctr">
              <a:spcBef>
                <a:spcPts val="0"/>
              </a:spcBef>
              <a:spcAft>
                <a:spcPts val="0"/>
              </a:spcAft>
              <a:buSzPts val="1100"/>
              <a:buChar char="○"/>
              <a:defRPr/>
            </a:lvl2pPr>
            <a:lvl3pPr marL="1371600" lvl="2" indent="-298450" algn="ctr">
              <a:spcBef>
                <a:spcPts val="0"/>
              </a:spcBef>
              <a:spcAft>
                <a:spcPts val="0"/>
              </a:spcAft>
              <a:buSzPts val="1100"/>
              <a:buChar char="■"/>
              <a:defRPr/>
            </a:lvl3pPr>
            <a:lvl4pPr marL="1828800" lvl="3" indent="-298450" algn="ctr">
              <a:spcBef>
                <a:spcPts val="0"/>
              </a:spcBef>
              <a:spcAft>
                <a:spcPts val="0"/>
              </a:spcAft>
              <a:buSzPts val="1100"/>
              <a:buChar char="●"/>
              <a:defRPr/>
            </a:lvl4pPr>
            <a:lvl5pPr marL="2286000" lvl="4" indent="-298450" algn="ctr">
              <a:spcBef>
                <a:spcPts val="0"/>
              </a:spcBef>
              <a:spcAft>
                <a:spcPts val="0"/>
              </a:spcAft>
              <a:buSzPts val="1100"/>
              <a:buChar char="○"/>
              <a:defRPr/>
            </a:lvl5pPr>
            <a:lvl6pPr marL="2743200" lvl="5" indent="-298450" algn="ctr">
              <a:spcBef>
                <a:spcPts val="0"/>
              </a:spcBef>
              <a:spcAft>
                <a:spcPts val="0"/>
              </a:spcAft>
              <a:buSzPts val="1100"/>
              <a:buChar char="■"/>
              <a:defRPr/>
            </a:lvl6pPr>
            <a:lvl7pPr marL="3200400" lvl="6" indent="-298450" algn="ctr">
              <a:spcBef>
                <a:spcPts val="0"/>
              </a:spcBef>
              <a:spcAft>
                <a:spcPts val="0"/>
              </a:spcAft>
              <a:buSzPts val="1100"/>
              <a:buChar char="●"/>
              <a:defRPr/>
            </a:lvl7pPr>
            <a:lvl8pPr marL="3657600" lvl="7" indent="-298450" algn="ctr">
              <a:spcBef>
                <a:spcPts val="0"/>
              </a:spcBef>
              <a:spcAft>
                <a:spcPts val="0"/>
              </a:spcAft>
              <a:buSzPts val="1100"/>
              <a:buChar char="○"/>
              <a:defRPr/>
            </a:lvl8pPr>
            <a:lvl9pPr marL="4114800" lvl="8" indent="-298450" algn="ctr">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0A11189-3F11-422A-B1F8-0355B6A89824}"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8012702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70341EF-9A9F-48A2-AEEB-10EB93CBB24D}"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6773117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0E8EE9-F7FD-4600-A362-A5FDF01A952B}" type="datetime1">
              <a:rPr lang="en-US" smtClean="0">
                <a:solidFill>
                  <a:prstClr val="black">
                    <a:tint val="75000"/>
                  </a:prstClr>
                </a:solidFill>
              </a:rPr>
              <a:t>11/13/2021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01473733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4E1126-A2B0-4FE5-AA57-5E79ABA8476A}" type="datetime1">
              <a:rPr lang="en-US" smtClean="0">
                <a:solidFill>
                  <a:prstClr val="black">
                    <a:tint val="75000"/>
                  </a:prstClr>
                </a:solidFill>
              </a:rPr>
              <a:t>11/13/2021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96382463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1E0B89-884E-4483-BC95-BF60641E5686}" type="datetime1">
              <a:rPr lang="en-US" smtClean="0">
                <a:solidFill>
                  <a:prstClr val="black">
                    <a:tint val="75000"/>
                  </a:prstClr>
                </a:solidFill>
              </a:rPr>
              <a:t>11/13/2021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4407081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FF98F2-7D6C-4835-AF8E-DCB09C4B34CD}"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13126089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5912D11-FC24-4F73-A015-3A59C439A1D5}"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5129597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631AD97-6E45-44BE-A506-90B2038A79C3}"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31414319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70F06FD-B593-439C-8812-0E685C9DB8CA}"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0354260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FE78AB1-FDD9-4022-89F0-DE41668B40B3}"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994860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1AB33A-D3B6-49C8-85FF-0D19CD844F89}"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19991538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42FA2B-6246-40C9-9551-BCB9C5ECC3B2}"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3708944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BF9C30B-C1ED-435C-8C41-AB8CB10B81C9}"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3611847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497AC2E-F8EA-429C-A8DA-ABABC96797C1}"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1825934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DCFA9C-0D22-44A3-BF3F-F4DA90445961}" type="datetime1">
              <a:rPr lang="en-US" smtClean="0">
                <a:solidFill>
                  <a:prstClr val="black">
                    <a:tint val="75000"/>
                  </a:prstClr>
                </a:solidFill>
              </a:rPr>
              <a:t>11/13/2021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4895988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E89EAD5-0E38-42FE-B64B-24645F890063}" type="datetime1">
              <a:rPr lang="en-US" smtClean="0">
                <a:solidFill>
                  <a:prstClr val="black">
                    <a:tint val="75000"/>
                  </a:prstClr>
                </a:solidFill>
              </a:rPr>
              <a:t>11/13/2021</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39464253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BE1DBF-7C12-4CB7-B840-6174B8DE1E2A}" type="datetime1">
              <a:rPr lang="en-US" smtClean="0">
                <a:solidFill>
                  <a:prstClr val="black">
                    <a:tint val="75000"/>
                  </a:prstClr>
                </a:solidFill>
              </a:rPr>
              <a:t>11/13/2021</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3258228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C2D1997-D266-47A6-9A73-445F47E810A6}"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1708506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7EC2603-39E4-4F80-AE7C-65747C67757F}"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85054086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923E9A9-B7B1-4F3D-B4B2-114EF19A6BCC}"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59424615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70696B1-E64B-4747-B727-6FCEEA5A1B84}"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3964095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A2FD918-F77B-4893-BFB3-3C6734032A5E}"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999329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6171EA-DD15-4370-A24E-9D59374C201B}" type="datetime1">
              <a:rPr lang="en-US" smtClean="0">
                <a:solidFill>
                  <a:prstClr val="black">
                    <a:tint val="75000"/>
                  </a:prstClr>
                </a:solidFill>
              </a:rPr>
              <a:t>11/13/2021</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2542016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369219"/>
            <a:ext cx="3886200" cy="326350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CA7654F-3E53-4256-BB90-840FA377C0C1}" type="datetime1">
              <a:rPr lang="en-US" smtClean="0">
                <a:solidFill>
                  <a:prstClr val="black">
                    <a:tint val="75000"/>
                  </a:prstClr>
                </a:solidFill>
              </a:rPr>
              <a:t>11/13/2021</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2145421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CB85E8-DA3C-4230-BFFE-C3BE1563D759}" type="datetime1">
              <a:rPr lang="en-US" smtClean="0">
                <a:solidFill>
                  <a:prstClr val="black">
                    <a:tint val="75000"/>
                  </a:prstClr>
                </a:solidFill>
              </a:rPr>
              <a:t>11/13/2021</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xmlns="" val="10469234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6.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7" r:id="rId4"/>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101A2577-9A8A-4FBD-AA65-21F118758007}" type="datetime1">
              <a:rPr lang="en-US" kern="1200" smtClean="0">
                <a:solidFill>
                  <a:prstClr val="black">
                    <a:tint val="75000"/>
                  </a:prstClr>
                </a:solidFill>
                <a:latin typeface="Calibri" panose="020F0502020204030204"/>
              </a:rPr>
              <a:t>11/13/2021</a:t>
            </a:fld>
            <a:endParaRPr lang="en-US" kern="1200" smtClean="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r>
              <a:rPr lang="en-US" kern="1200" smtClean="0">
                <a:solidFill>
                  <a:prstClr val="black">
                    <a:tint val="75000"/>
                  </a:prstClr>
                </a:solidFill>
                <a:latin typeface="Calibri" panose="020F0502020204030204"/>
              </a:rPr>
              <a:t>Dept. of ICT, MBSTU</a:t>
            </a:r>
            <a:endParaRPr lang="en-US" kern="1200" smtClean="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C94AF543-3D46-4FAD-A649-794D255A0DCF}" type="slidenum">
              <a:rPr lang="en-US" kern="1200" smtClean="0">
                <a:solidFill>
                  <a:prstClr val="black">
                    <a:tint val="75000"/>
                  </a:prstClr>
                </a:solidFill>
                <a:latin typeface="Calibri" panose="020F0502020204030204"/>
              </a:rPr>
              <a:pPr>
                <a:buClrTx/>
                <a:buFontTx/>
                <a:buNone/>
              </a:pPr>
              <a:t>‹#›</a:t>
            </a:fld>
            <a:endParaRPr lang="en-US" kern="1200" smtClean="0">
              <a:solidFill>
                <a:prstClr val="black">
                  <a:tint val="75000"/>
                </a:prstClr>
              </a:solidFill>
              <a:latin typeface="Calibri" panose="020F0502020204030204"/>
            </a:endParaRPr>
          </a:p>
        </p:txBody>
      </p:sp>
    </p:spTree>
    <p:extLst>
      <p:ext uri="{BB962C8B-B14F-4D97-AF65-F5344CB8AC3E}">
        <p14:creationId xmlns:p14="http://schemas.microsoft.com/office/powerpoint/2010/main" xmlns="" val="286985434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8BD78271-3D86-464D-903C-9428C165EDEA}" type="datetime1">
              <a:rPr lang="en-US" kern="1200" smtClean="0">
                <a:solidFill>
                  <a:prstClr val="black">
                    <a:tint val="75000"/>
                  </a:prstClr>
                </a:solidFill>
                <a:latin typeface="Calibri" panose="020F0502020204030204"/>
              </a:rPr>
              <a:t>11/13/2021</a:t>
            </a:fld>
            <a:endParaRPr lang="en-US" kern="1200" smtClean="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r>
              <a:rPr lang="en-US" kern="1200" smtClean="0">
                <a:solidFill>
                  <a:prstClr val="black">
                    <a:tint val="75000"/>
                  </a:prstClr>
                </a:solidFill>
                <a:latin typeface="Calibri" panose="020F0502020204030204"/>
              </a:rPr>
              <a:t>Dept. of ICT, MBSTU</a:t>
            </a:r>
            <a:endParaRPr lang="en-US" kern="1200" smtClean="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C94AF543-3D46-4FAD-A649-794D255A0DCF}" type="slidenum">
              <a:rPr lang="en-US" kern="1200" smtClean="0">
                <a:solidFill>
                  <a:prstClr val="black">
                    <a:tint val="75000"/>
                  </a:prstClr>
                </a:solidFill>
                <a:latin typeface="Calibri" panose="020F0502020204030204"/>
              </a:rPr>
              <a:pPr>
                <a:buClrTx/>
                <a:buFontTx/>
                <a:buNone/>
              </a:pPr>
              <a:t>‹#›</a:t>
            </a:fld>
            <a:endParaRPr lang="en-US" kern="1200" smtClean="0">
              <a:solidFill>
                <a:prstClr val="black">
                  <a:tint val="75000"/>
                </a:prstClr>
              </a:solidFill>
              <a:latin typeface="Calibri" panose="020F0502020204030204"/>
            </a:endParaRPr>
          </a:p>
        </p:txBody>
      </p:sp>
    </p:spTree>
    <p:extLst>
      <p:ext uri="{BB962C8B-B14F-4D97-AF65-F5344CB8AC3E}">
        <p14:creationId xmlns:p14="http://schemas.microsoft.com/office/powerpoint/2010/main" xmlns="" val="42593250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E90FD43E-1ADB-47F2-BD98-6BCBE54F7011}" type="datetime1">
              <a:rPr lang="en-US" kern="1200" smtClean="0">
                <a:solidFill>
                  <a:prstClr val="black">
                    <a:tint val="75000"/>
                  </a:prstClr>
                </a:solidFill>
                <a:latin typeface="Calibri" panose="020F0502020204030204"/>
              </a:rPr>
              <a:t>11/13/2021</a:t>
            </a:fld>
            <a:endParaRPr lang="en-US" kern="1200" smtClean="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r>
              <a:rPr lang="en-US" kern="1200" smtClean="0">
                <a:solidFill>
                  <a:prstClr val="black">
                    <a:tint val="75000"/>
                  </a:prstClr>
                </a:solidFill>
                <a:latin typeface="Calibri" panose="020F0502020204030204"/>
              </a:rPr>
              <a:t>Dept. of ICT, MBSTU</a:t>
            </a:r>
            <a:endParaRPr lang="en-US" kern="1200" smtClean="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C94AF543-3D46-4FAD-A649-794D255A0DCF}" type="slidenum">
              <a:rPr lang="en-US" kern="1200" smtClean="0">
                <a:solidFill>
                  <a:prstClr val="black">
                    <a:tint val="75000"/>
                  </a:prstClr>
                </a:solidFill>
                <a:latin typeface="Calibri" panose="020F0502020204030204"/>
              </a:rPr>
              <a:pPr>
                <a:buClrTx/>
                <a:buFontTx/>
                <a:buNone/>
              </a:pPr>
              <a:t>‹#›</a:t>
            </a:fld>
            <a:endParaRPr lang="en-US" kern="1200" smtClean="0">
              <a:solidFill>
                <a:prstClr val="black">
                  <a:tint val="75000"/>
                </a:prstClr>
              </a:solidFill>
              <a:latin typeface="Calibri" panose="020F0502020204030204"/>
            </a:endParaRPr>
          </a:p>
        </p:txBody>
      </p:sp>
    </p:spTree>
    <p:extLst>
      <p:ext uri="{BB962C8B-B14F-4D97-AF65-F5344CB8AC3E}">
        <p14:creationId xmlns:p14="http://schemas.microsoft.com/office/powerpoint/2010/main" xmlns="" val="211408166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C5A9B923-A8B5-42D9-8C7B-48D4C9024411}" type="datetime1">
              <a:rPr lang="en-US" kern="1200" smtClean="0">
                <a:solidFill>
                  <a:prstClr val="black">
                    <a:tint val="75000"/>
                  </a:prstClr>
                </a:solidFill>
                <a:latin typeface="Calibri" panose="020F0502020204030204"/>
              </a:rPr>
              <a:t>11/13/2021</a:t>
            </a:fld>
            <a:endParaRPr lang="en-US" kern="1200" smtClean="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r>
              <a:rPr lang="en-US" kern="1200" smtClean="0">
                <a:solidFill>
                  <a:prstClr val="black">
                    <a:tint val="75000"/>
                  </a:prstClr>
                </a:solidFill>
                <a:latin typeface="Calibri" panose="020F0502020204030204"/>
              </a:rPr>
              <a:t>Dept. of ICT, MBSTU</a:t>
            </a:r>
            <a:endParaRPr lang="en-US" kern="1200" smtClean="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C94AF543-3D46-4FAD-A649-794D255A0DCF}" type="slidenum">
              <a:rPr lang="en-US" kern="1200" smtClean="0">
                <a:solidFill>
                  <a:prstClr val="black">
                    <a:tint val="75000"/>
                  </a:prstClr>
                </a:solidFill>
                <a:latin typeface="Calibri" panose="020F0502020204030204"/>
              </a:rPr>
              <a:pPr>
                <a:buClrTx/>
                <a:buFontTx/>
                <a:buNone/>
              </a:pPr>
              <a:t>‹#›</a:t>
            </a:fld>
            <a:endParaRPr lang="en-US" kern="1200" smtClean="0">
              <a:solidFill>
                <a:prstClr val="black">
                  <a:tint val="75000"/>
                </a:prstClr>
              </a:solidFill>
              <a:latin typeface="Calibri" panose="020F0502020204030204"/>
            </a:endParaRPr>
          </a:p>
        </p:txBody>
      </p:sp>
    </p:spTree>
    <p:extLst>
      <p:ext uri="{BB962C8B-B14F-4D97-AF65-F5344CB8AC3E}">
        <p14:creationId xmlns:p14="http://schemas.microsoft.com/office/powerpoint/2010/main" xmlns="" val="415133791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buClrTx/>
              <a:buFontTx/>
              <a:buNone/>
            </a:pPr>
            <a:fld id="{65084113-FE51-41C9-82E3-DFED28E9FBDD}" type="datetime1">
              <a:rPr lang="en-US" kern="1200" smtClean="0">
                <a:solidFill>
                  <a:prstClr val="black">
                    <a:tint val="75000"/>
                  </a:prstClr>
                </a:solidFill>
                <a:latin typeface="Calibri" panose="020F0502020204030204"/>
              </a:rPr>
              <a:t>11/13/2021</a:t>
            </a:fld>
            <a:endParaRPr lang="en-US" kern="1200" smtClean="0">
              <a:solidFill>
                <a:prstClr val="black">
                  <a:tint val="75000"/>
                </a:prstClr>
              </a:solidFill>
              <a:latin typeface="Calibri" panose="020F0502020204030204"/>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buClrTx/>
              <a:buFontTx/>
              <a:buNone/>
            </a:pPr>
            <a:r>
              <a:rPr lang="en-US" kern="1200" smtClean="0">
                <a:solidFill>
                  <a:prstClr val="black">
                    <a:tint val="75000"/>
                  </a:prstClr>
                </a:solidFill>
                <a:latin typeface="Calibri" panose="020F0502020204030204"/>
              </a:rPr>
              <a:t>Dept. of ICT, MBSTU</a:t>
            </a:r>
            <a:endParaRPr lang="en-US" kern="1200" smtClean="0">
              <a:solidFill>
                <a:prstClr val="black">
                  <a:tint val="75000"/>
                </a:prstClr>
              </a:solidFill>
              <a:latin typeface="Calibri" panose="020F0502020204030204"/>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a:buClrTx/>
              <a:buFontTx/>
              <a:buNone/>
            </a:pPr>
            <a:fld id="{C94AF543-3D46-4FAD-A649-794D255A0DCF}" type="slidenum">
              <a:rPr lang="en-US" kern="1200" smtClean="0">
                <a:solidFill>
                  <a:prstClr val="black">
                    <a:tint val="75000"/>
                  </a:prstClr>
                </a:solidFill>
                <a:latin typeface="Calibri" panose="020F0502020204030204"/>
              </a:rPr>
              <a:pPr>
                <a:buClrTx/>
                <a:buFontTx/>
                <a:buNone/>
              </a:pPr>
              <a:t>‹#›</a:t>
            </a:fld>
            <a:endParaRPr lang="en-US" kern="1200" smtClean="0">
              <a:solidFill>
                <a:prstClr val="black">
                  <a:tint val="75000"/>
                </a:prstClr>
              </a:solidFill>
              <a:latin typeface="Calibri" panose="020F0502020204030204"/>
            </a:endParaRPr>
          </a:p>
        </p:txBody>
      </p:sp>
    </p:spTree>
    <p:extLst>
      <p:ext uri="{BB962C8B-B14F-4D97-AF65-F5344CB8AC3E}">
        <p14:creationId xmlns:p14="http://schemas.microsoft.com/office/powerpoint/2010/main" xmlns="" val="84290604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9"/>
            <a:ext cx="9144000" cy="1295491"/>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r>
              <a:rPr lang="en" sz="2400" dirty="0">
                <a:solidFill>
                  <a:schemeClr val="tx1">
                    <a:lumMod val="50000"/>
                    <a:lumOff val="50000"/>
                  </a:schemeClr>
                </a:solidFill>
                <a:latin typeface="Arial"/>
                <a:ea typeface="Arial"/>
                <a:cs typeface="Arial"/>
              </a:rPr>
              <a:t> </a:t>
            </a:r>
            <a:r>
              <a:rPr lang="en-US" sz="2400" b="1" dirty="0" smtClean="0">
                <a:solidFill>
                  <a:schemeClr val="tx1">
                    <a:lumMod val="75000"/>
                    <a:lumOff val="25000"/>
                  </a:schemeClr>
                </a:solidFill>
              </a:rPr>
              <a:t>Identification of Molecular Signatures and Pathways</a:t>
            </a:r>
            <a:br>
              <a:rPr lang="en-US" sz="2400" b="1" dirty="0" smtClean="0">
                <a:solidFill>
                  <a:schemeClr val="tx1">
                    <a:lumMod val="75000"/>
                    <a:lumOff val="25000"/>
                  </a:schemeClr>
                </a:solidFill>
              </a:rPr>
            </a:br>
            <a:r>
              <a:rPr lang="en-US" sz="2400" b="1" dirty="0" smtClean="0">
                <a:solidFill>
                  <a:schemeClr val="tx1">
                    <a:lumMod val="75000"/>
                    <a:lumOff val="25000"/>
                  </a:schemeClr>
                </a:solidFill>
              </a:rPr>
              <a:t>Shared by Nasopharyngeal Carcinoma (NPC) and</a:t>
            </a:r>
            <a:br>
              <a:rPr lang="en-US" sz="2400" b="1" dirty="0" smtClean="0">
                <a:solidFill>
                  <a:schemeClr val="tx1">
                    <a:lumMod val="75000"/>
                    <a:lumOff val="25000"/>
                  </a:schemeClr>
                </a:solidFill>
              </a:rPr>
            </a:br>
            <a:r>
              <a:rPr lang="en-US" sz="2400" b="1" dirty="0" smtClean="0">
                <a:solidFill>
                  <a:schemeClr val="tx1">
                    <a:lumMod val="75000"/>
                    <a:lumOff val="25000"/>
                  </a:schemeClr>
                </a:solidFill>
              </a:rPr>
              <a:t>Lung Cancer Using Network-Based Approach</a:t>
            </a:r>
            <a:r>
              <a:rPr lang="en" sz="2400" b="1" dirty="0" smtClean="0">
                <a:solidFill>
                  <a:schemeClr val="tx1">
                    <a:lumMod val="75000"/>
                    <a:lumOff val="25000"/>
                  </a:schemeClr>
                </a:solidFill>
                <a:latin typeface="Arial"/>
                <a:ea typeface="Arial"/>
                <a:cs typeface="Arial"/>
              </a:rPr>
              <a:t> </a:t>
            </a:r>
            <a:endParaRPr lang="en-US" sz="2400" b="1" dirty="0">
              <a:solidFill>
                <a:schemeClr val="tx1">
                  <a:lumMod val="75000"/>
                  <a:lumOff val="25000"/>
                </a:schemeClr>
              </a:solidFill>
              <a:ea typeface="Calibri"/>
              <a:cs typeface="Calibri"/>
              <a:sym typeface="Calibri"/>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5" name="Title 4"/>
          <p:cNvSpPr>
            <a:spLocks noGrp="1"/>
          </p:cNvSpPr>
          <p:nvPr>
            <p:ph type="title"/>
          </p:nvPr>
        </p:nvSpPr>
        <p:spPr>
          <a:xfrm>
            <a:off x="2343807" y="1387409"/>
            <a:ext cx="4046484" cy="1019462"/>
          </a:xfrm>
        </p:spPr>
        <p:txBody>
          <a:bodyPr>
            <a:normAutofit/>
          </a:bodyPr>
          <a:lstStyle/>
          <a:p>
            <a:pPr algn="ctr"/>
            <a:r>
              <a:rPr lang="en-US" sz="1600" b="1" dirty="0" smtClean="0">
                <a:solidFill>
                  <a:schemeClr val="accent5">
                    <a:lumMod val="75000"/>
                  </a:schemeClr>
                </a:solidFill>
              </a:rPr>
              <a:t>Presentation on</a:t>
            </a:r>
            <a:br>
              <a:rPr lang="en-US" sz="1600" b="1" dirty="0" smtClean="0">
                <a:solidFill>
                  <a:schemeClr val="accent5">
                    <a:lumMod val="75000"/>
                  </a:schemeClr>
                </a:solidFill>
              </a:rPr>
            </a:br>
            <a:r>
              <a:rPr lang="en-US" sz="1600" b="1" dirty="0" smtClean="0">
                <a:solidFill>
                  <a:schemeClr val="accent5">
                    <a:lumMod val="75000"/>
                  </a:schemeClr>
                </a:solidFill>
              </a:rPr>
              <a:t>4</a:t>
            </a:r>
            <a:r>
              <a:rPr lang="en-US" sz="1600" b="1" baseline="30000" dirty="0" smtClean="0">
                <a:solidFill>
                  <a:schemeClr val="accent5">
                    <a:lumMod val="75000"/>
                  </a:schemeClr>
                </a:solidFill>
              </a:rPr>
              <a:t>th</a:t>
            </a:r>
            <a:r>
              <a:rPr lang="en-US" sz="1600" b="1" dirty="0" smtClean="0">
                <a:solidFill>
                  <a:schemeClr val="accent5">
                    <a:lumMod val="75000"/>
                  </a:schemeClr>
                </a:solidFill>
              </a:rPr>
              <a:t> Year 2</a:t>
            </a:r>
            <a:r>
              <a:rPr lang="en-US" sz="1600" b="1" baseline="30000" dirty="0" smtClean="0">
                <a:solidFill>
                  <a:schemeClr val="accent5">
                    <a:lumMod val="75000"/>
                  </a:schemeClr>
                </a:solidFill>
              </a:rPr>
              <a:t>nd</a:t>
            </a:r>
            <a:r>
              <a:rPr lang="en-US" sz="1600" b="1" dirty="0" smtClean="0">
                <a:solidFill>
                  <a:schemeClr val="accent5">
                    <a:lumMod val="75000"/>
                  </a:schemeClr>
                </a:solidFill>
              </a:rPr>
              <a:t>  Semester’s Research Works</a:t>
            </a:r>
            <a:br>
              <a:rPr lang="en-US" sz="1600" b="1" dirty="0" smtClean="0">
                <a:solidFill>
                  <a:schemeClr val="accent5">
                    <a:lumMod val="75000"/>
                  </a:schemeClr>
                </a:solidFill>
              </a:rPr>
            </a:br>
            <a:r>
              <a:rPr lang="en-US" sz="1600" b="1" dirty="0" smtClean="0">
                <a:solidFill>
                  <a:schemeClr val="accent5">
                    <a:lumMod val="75000"/>
                  </a:schemeClr>
                </a:solidFill>
              </a:rPr>
              <a:t>Course Code: ICT-4000</a:t>
            </a:r>
            <a:br>
              <a:rPr lang="en-US" sz="1600" b="1" dirty="0" smtClean="0">
                <a:solidFill>
                  <a:schemeClr val="accent5">
                    <a:lumMod val="75000"/>
                  </a:schemeClr>
                </a:solidFill>
              </a:rPr>
            </a:br>
            <a:r>
              <a:rPr lang="en-US" sz="1600" b="1" dirty="0" smtClean="0">
                <a:solidFill>
                  <a:schemeClr val="accent5">
                    <a:lumMod val="75000"/>
                  </a:schemeClr>
                </a:solidFill>
              </a:rPr>
              <a:t>Course Title: Thesis/Project</a:t>
            </a:r>
            <a:endParaRPr lang="en-GB" sz="1600" dirty="0">
              <a:solidFill>
                <a:schemeClr val="accent5">
                  <a:lumMod val="75000"/>
                </a:schemeClr>
              </a:solidFill>
            </a:endParaRPr>
          </a:p>
        </p:txBody>
      </p:sp>
      <p:sp>
        <p:nvSpPr>
          <p:cNvPr id="6" name="Text Placeholder 5"/>
          <p:cNvSpPr>
            <a:spLocks noGrp="1"/>
          </p:cNvSpPr>
          <p:nvPr>
            <p:ph type="body" idx="1"/>
          </p:nvPr>
        </p:nvSpPr>
        <p:spPr>
          <a:xfrm>
            <a:off x="0" y="3883518"/>
            <a:ext cx="9144000" cy="1125140"/>
          </a:xfrm>
        </p:spPr>
        <p:txBody>
          <a:bodyPr>
            <a:normAutofit fontScale="92500" lnSpcReduction="10000"/>
          </a:bodyPr>
          <a:lstStyle/>
          <a:p>
            <a:pPr algn="ctr"/>
            <a:r>
              <a:rPr lang="en-US" sz="1300" dirty="0" smtClean="0">
                <a:solidFill>
                  <a:schemeClr val="tx1"/>
                </a:solidFill>
                <a:latin typeface="Verdana" panose="020B0604030504040204" pitchFamily="34" charset="0"/>
                <a:ea typeface="Verdana" panose="020B0604030504040204" pitchFamily="34" charset="0"/>
                <a:cs typeface="Times New Roman" pitchFamily="18" charset="0"/>
              </a:rPr>
              <a:t>Date:14 November, 2021 Sunday     </a:t>
            </a:r>
          </a:p>
          <a:p>
            <a:pPr algn="ctr"/>
            <a:r>
              <a:rPr lang="en-US" sz="1500" dirty="0" smtClean="0">
                <a:solidFill>
                  <a:schemeClr val="tx1"/>
                </a:solidFill>
                <a:latin typeface="Verdana" panose="020B0604030504040204" pitchFamily="34" charset="0"/>
                <a:ea typeface="Verdana" panose="020B0604030504040204" pitchFamily="34" charset="0"/>
                <a:cs typeface="Times New Roman" pitchFamily="18" charset="0"/>
              </a:rPr>
              <a:t>Department of Information and Communication Technology (ICT)</a:t>
            </a:r>
          </a:p>
          <a:p>
            <a:pPr algn="ctr">
              <a:defRPr/>
            </a:pPr>
            <a:r>
              <a:rPr lang="en-US" sz="1500" dirty="0" err="1" smtClean="0">
                <a:solidFill>
                  <a:schemeClr val="tx1"/>
                </a:solidFill>
                <a:ea typeface="Verdana" panose="020B0604030504040204" pitchFamily="34" charset="0"/>
                <a:cs typeface="Times New Roman" pitchFamily="18" charset="0"/>
              </a:rPr>
              <a:t>Mawlana</a:t>
            </a:r>
            <a:r>
              <a:rPr lang="en-US" sz="1500" dirty="0" smtClean="0">
                <a:solidFill>
                  <a:schemeClr val="tx1"/>
                </a:solidFill>
                <a:ea typeface="Verdana" panose="020B0604030504040204" pitchFamily="34" charset="0"/>
                <a:cs typeface="Times New Roman" pitchFamily="18" charset="0"/>
              </a:rPr>
              <a:t> </a:t>
            </a:r>
            <a:r>
              <a:rPr lang="en-US" sz="1500" dirty="0" err="1" smtClean="0">
                <a:solidFill>
                  <a:schemeClr val="tx1"/>
                </a:solidFill>
                <a:ea typeface="Verdana" panose="020B0604030504040204" pitchFamily="34" charset="0"/>
                <a:cs typeface="Times New Roman" pitchFamily="18" charset="0"/>
              </a:rPr>
              <a:t>Bhashani</a:t>
            </a:r>
            <a:r>
              <a:rPr lang="en-US" sz="1500" dirty="0" smtClean="0">
                <a:solidFill>
                  <a:schemeClr val="tx1"/>
                </a:solidFill>
                <a:ea typeface="Verdana" panose="020B0604030504040204" pitchFamily="34" charset="0"/>
                <a:cs typeface="Times New Roman" pitchFamily="18" charset="0"/>
              </a:rPr>
              <a:t> Science and Technology University</a:t>
            </a:r>
          </a:p>
          <a:p>
            <a:pPr algn="ctr">
              <a:defRPr/>
            </a:pPr>
            <a:r>
              <a:rPr lang="en-US" sz="1500" dirty="0" err="1" smtClean="0">
                <a:solidFill>
                  <a:schemeClr val="tx1"/>
                </a:solidFill>
                <a:ea typeface="Verdana" panose="020B0604030504040204" pitchFamily="34" charset="0"/>
                <a:cs typeface="Times New Roman" pitchFamily="18" charset="0"/>
              </a:rPr>
              <a:t>Santosh</a:t>
            </a:r>
            <a:r>
              <a:rPr lang="en-US" sz="1500" dirty="0" smtClean="0">
                <a:solidFill>
                  <a:schemeClr val="tx1"/>
                </a:solidFill>
                <a:ea typeface="Verdana" panose="020B0604030504040204" pitchFamily="34" charset="0"/>
                <a:cs typeface="Times New Roman" pitchFamily="18" charset="0"/>
              </a:rPr>
              <a:t>, Tangail-1902, Bangladesh</a:t>
            </a:r>
          </a:p>
          <a:p>
            <a:endParaRPr lang="en-GB" dirty="0"/>
          </a:p>
        </p:txBody>
      </p:sp>
      <p:sp>
        <p:nvSpPr>
          <p:cNvPr id="9" name="Rectangle 8"/>
          <p:cNvSpPr/>
          <p:nvPr/>
        </p:nvSpPr>
        <p:spPr>
          <a:xfrm>
            <a:off x="2053481" y="2554497"/>
            <a:ext cx="1505540" cy="307777"/>
          </a:xfrm>
          <a:prstGeom prst="rect">
            <a:avLst/>
          </a:prstGeom>
        </p:spPr>
        <p:txBody>
          <a:bodyPr wrap="none">
            <a:spAutoFit/>
          </a:bodyPr>
          <a:lstStyle/>
          <a:p>
            <a:r>
              <a:rPr lang="en-US" b="1" dirty="0" smtClean="0">
                <a:latin typeface="Verdana" pitchFamily="34" charset="0"/>
                <a:ea typeface="Verdana" pitchFamily="34" charset="0"/>
                <a:cs typeface="Verdana" pitchFamily="34" charset="0"/>
              </a:rPr>
              <a:t>Presented by</a:t>
            </a:r>
            <a:endParaRPr lang="en-US" b="1" dirty="0">
              <a:latin typeface="Verdana" pitchFamily="34" charset="0"/>
              <a:ea typeface="Verdana" pitchFamily="34" charset="0"/>
              <a:cs typeface="Verdana" pitchFamily="34" charset="0"/>
            </a:endParaRPr>
          </a:p>
        </p:txBody>
      </p:sp>
      <p:sp>
        <p:nvSpPr>
          <p:cNvPr id="10" name="Rectangle 9"/>
          <p:cNvSpPr/>
          <p:nvPr/>
        </p:nvSpPr>
        <p:spPr>
          <a:xfrm>
            <a:off x="5062322" y="2565009"/>
            <a:ext cx="1604927" cy="307777"/>
          </a:xfrm>
          <a:prstGeom prst="rect">
            <a:avLst/>
          </a:prstGeom>
        </p:spPr>
        <p:txBody>
          <a:bodyPr wrap="none">
            <a:spAutoFit/>
          </a:bodyPr>
          <a:lstStyle/>
          <a:p>
            <a:r>
              <a:rPr lang="en-US" b="1" dirty="0" smtClean="0">
                <a:latin typeface="Verdana" pitchFamily="34" charset="0"/>
                <a:ea typeface="Verdana" pitchFamily="34" charset="0"/>
                <a:cs typeface="Verdana" pitchFamily="34" charset="0"/>
              </a:rPr>
              <a:t>Supervised by</a:t>
            </a:r>
            <a:endParaRPr lang="en-US" b="1" dirty="0">
              <a:latin typeface="Verdana" pitchFamily="34" charset="0"/>
              <a:ea typeface="Verdana" pitchFamily="34" charset="0"/>
              <a:cs typeface="Verdana" pitchFamily="34" charset="0"/>
            </a:endParaRPr>
          </a:p>
        </p:txBody>
      </p:sp>
      <p:sp>
        <p:nvSpPr>
          <p:cNvPr id="12" name="Rectangle 11"/>
          <p:cNvSpPr/>
          <p:nvPr/>
        </p:nvSpPr>
        <p:spPr>
          <a:xfrm>
            <a:off x="1886287" y="2773910"/>
            <a:ext cx="1859805" cy="695127"/>
          </a:xfrm>
          <a:prstGeom prst="rect">
            <a:avLst/>
          </a:prstGeom>
        </p:spPr>
        <p:txBody>
          <a:bodyPr wrap="none">
            <a:spAutoFit/>
          </a:bodyPr>
          <a:lstStyle/>
          <a:p>
            <a:pPr algn="ctr">
              <a:lnSpc>
                <a:spcPct val="150000"/>
              </a:lnSpc>
            </a:pPr>
            <a:r>
              <a:rPr lang="en-US" dirty="0" err="1" smtClean="0">
                <a:latin typeface="Verdana" pitchFamily="34" charset="0"/>
                <a:ea typeface="Verdana" pitchFamily="34" charset="0"/>
                <a:cs typeface="Times New Roman" pitchFamily="18" charset="0"/>
              </a:rPr>
              <a:t>Alama</a:t>
            </a:r>
            <a:r>
              <a:rPr lang="en-US" dirty="0" smtClean="0">
                <a:latin typeface="Verdana" pitchFamily="34" charset="0"/>
                <a:ea typeface="Verdana" pitchFamily="34" charset="0"/>
                <a:cs typeface="Times New Roman" pitchFamily="18" charset="0"/>
              </a:rPr>
              <a:t> </a:t>
            </a:r>
            <a:r>
              <a:rPr lang="en-US" dirty="0" err="1" smtClean="0">
                <a:latin typeface="Verdana" pitchFamily="34" charset="0"/>
                <a:ea typeface="Verdana" pitchFamily="34" charset="0"/>
                <a:cs typeface="Times New Roman" pitchFamily="18" charset="0"/>
              </a:rPr>
              <a:t>Jannat</a:t>
            </a:r>
            <a:r>
              <a:rPr lang="en-US" dirty="0" smtClean="0">
                <a:latin typeface="Verdana" pitchFamily="34" charset="0"/>
                <a:ea typeface="Verdana" pitchFamily="34" charset="0"/>
                <a:cs typeface="Times New Roman" pitchFamily="18" charset="0"/>
              </a:rPr>
              <a:t> </a:t>
            </a:r>
            <a:r>
              <a:rPr lang="en-US" dirty="0" err="1" smtClean="0">
                <a:latin typeface="Verdana" pitchFamily="34" charset="0"/>
                <a:ea typeface="Verdana" pitchFamily="34" charset="0"/>
                <a:cs typeface="Times New Roman" pitchFamily="18" charset="0"/>
              </a:rPr>
              <a:t>Akhi</a:t>
            </a:r>
            <a:endParaRPr lang="en-US" dirty="0" smtClean="0">
              <a:latin typeface="Verdana" pitchFamily="34" charset="0"/>
              <a:ea typeface="Verdana" pitchFamily="34" charset="0"/>
              <a:cs typeface="Times New Roman" pitchFamily="18" charset="0"/>
            </a:endParaRPr>
          </a:p>
          <a:p>
            <a:pPr algn="ctr">
              <a:lnSpc>
                <a:spcPct val="150000"/>
              </a:lnSpc>
            </a:pPr>
            <a:r>
              <a:rPr lang="en-US" dirty="0" smtClean="0">
                <a:latin typeface="Verdana" pitchFamily="34" charset="0"/>
                <a:ea typeface="Verdana" pitchFamily="34" charset="0"/>
                <a:cs typeface="Verdana" pitchFamily="34" charset="0"/>
              </a:rPr>
              <a:t>(IT-16031)</a:t>
            </a:r>
            <a:endParaRPr lang="en-US" dirty="0">
              <a:latin typeface="Verdana" pitchFamily="34" charset="0"/>
              <a:ea typeface="Verdana" pitchFamily="34" charset="0"/>
              <a:cs typeface="Verdana" pitchFamily="34" charset="0"/>
            </a:endParaRPr>
          </a:p>
        </p:txBody>
      </p:sp>
      <p:sp>
        <p:nvSpPr>
          <p:cNvPr id="13" name="Rectangle 12"/>
          <p:cNvSpPr/>
          <p:nvPr/>
        </p:nvSpPr>
        <p:spPr>
          <a:xfrm>
            <a:off x="3578793" y="2863261"/>
            <a:ext cx="4572000" cy="846386"/>
          </a:xfrm>
          <a:prstGeom prst="rect">
            <a:avLst/>
          </a:prstGeom>
        </p:spPr>
        <p:txBody>
          <a:bodyPr>
            <a:spAutoFit/>
          </a:bodyPr>
          <a:lstStyle/>
          <a:p>
            <a:pPr algn="ctr"/>
            <a:r>
              <a:rPr lang="en-US" dirty="0" smtClean="0">
                <a:latin typeface="Verdana" pitchFamily="34" charset="0"/>
                <a:ea typeface="Verdana" pitchFamily="34" charset="0"/>
                <a:cs typeface="Verdana" pitchFamily="34" charset="0"/>
              </a:rPr>
              <a:t>Md. </a:t>
            </a:r>
            <a:r>
              <a:rPr lang="en-US" dirty="0" err="1" smtClean="0">
                <a:latin typeface="Verdana" pitchFamily="34" charset="0"/>
                <a:ea typeface="Verdana" pitchFamily="34" charset="0"/>
                <a:cs typeface="Verdana" pitchFamily="34" charset="0"/>
              </a:rPr>
              <a:t>Ahsan</a:t>
            </a:r>
            <a:r>
              <a:rPr lang="en-US" dirty="0" smtClean="0">
                <a:latin typeface="Verdana" pitchFamily="34" charset="0"/>
                <a:ea typeface="Verdana" pitchFamily="34" charset="0"/>
                <a:cs typeface="Verdana" pitchFamily="34" charset="0"/>
              </a:rPr>
              <a:t> </a:t>
            </a:r>
            <a:r>
              <a:rPr lang="en-US" dirty="0" err="1" smtClean="0">
                <a:latin typeface="Verdana" pitchFamily="34" charset="0"/>
                <a:ea typeface="Verdana" pitchFamily="34" charset="0"/>
                <a:cs typeface="Verdana" pitchFamily="34" charset="0"/>
              </a:rPr>
              <a:t>Habib</a:t>
            </a:r>
            <a:endParaRPr lang="en-US" dirty="0" smtClean="0">
              <a:latin typeface="Verdana" pitchFamily="34" charset="0"/>
              <a:ea typeface="Verdana" pitchFamily="34" charset="0"/>
              <a:cs typeface="Verdana" pitchFamily="34" charset="0"/>
            </a:endParaRPr>
          </a:p>
          <a:p>
            <a:pPr algn="ctr">
              <a:lnSpc>
                <a:spcPct val="150000"/>
              </a:lnSpc>
            </a:pPr>
            <a:r>
              <a:rPr lang="en-US" dirty="0" smtClean="0">
                <a:latin typeface="Verdana" pitchFamily="34" charset="0"/>
                <a:ea typeface="Verdana" pitchFamily="34" charset="0"/>
                <a:cs typeface="Verdana" pitchFamily="34" charset="0"/>
              </a:rPr>
              <a:t>Associate Professor,</a:t>
            </a:r>
          </a:p>
          <a:p>
            <a:pPr algn="ctr"/>
            <a:r>
              <a:rPr lang="en-US" dirty="0" smtClean="0">
                <a:latin typeface="Verdana" pitchFamily="34" charset="0"/>
                <a:ea typeface="Verdana" pitchFamily="34" charset="0"/>
                <a:cs typeface="Verdana" pitchFamily="34" charset="0"/>
              </a:rPr>
              <a:t>Dept. of </a:t>
            </a:r>
            <a:r>
              <a:rPr lang="en-US" dirty="0" smtClean="0">
                <a:latin typeface="Verdana" pitchFamily="34" charset="0"/>
                <a:ea typeface="Verdana" pitchFamily="34" charset="0"/>
                <a:cs typeface="Verdana" pitchFamily="34" charset="0"/>
              </a:rPr>
              <a:t>ICT, </a:t>
            </a:r>
            <a:r>
              <a:rPr lang="en-US" dirty="0" smtClean="0">
                <a:latin typeface="Verdana" pitchFamily="34" charset="0"/>
                <a:ea typeface="Verdana" pitchFamily="34" charset="0"/>
                <a:cs typeface="Verdana" pitchFamily="34" charset="0"/>
              </a:rPr>
              <a:t>MBSTU</a:t>
            </a:r>
            <a:endParaRPr lang="en-US" dirty="0">
              <a:latin typeface="Verdana" pitchFamily="34" charset="0"/>
              <a:ea typeface="Verdana" pitchFamily="34" charset="0"/>
              <a:cs typeface="Verdana" pitchFamily="34" charset="0"/>
            </a:endParaRPr>
          </a:p>
        </p:txBody>
      </p:sp>
      <p:cxnSp>
        <p:nvCxnSpPr>
          <p:cNvPr id="14" name="Straight Connector 13">
            <a:extLst>
              <a:ext uri="{FF2B5EF4-FFF2-40B4-BE49-F238E27FC236}">
                <a16:creationId xmlns="" xmlns:a16="http://schemas.microsoft.com/office/drawing/2014/main" id="{281F4431-937E-40E9-8A51-B23ECB21DF92}"/>
              </a:ext>
            </a:extLst>
          </p:cNvPr>
          <p:cNvCxnSpPr>
            <a:cxnSpLocks/>
          </p:cNvCxnSpPr>
          <p:nvPr/>
        </p:nvCxnSpPr>
        <p:spPr>
          <a:xfrm rot="16200000" flipH="1">
            <a:off x="3873546" y="3095781"/>
            <a:ext cx="1050066" cy="10510"/>
          </a:xfrm>
          <a:prstGeom prst="line">
            <a:avLst/>
          </a:prstGeom>
          <a:ln/>
        </p:spPr>
        <p:style>
          <a:lnRef idx="3">
            <a:schemeClr val="accent3"/>
          </a:lnRef>
          <a:fillRef idx="0">
            <a:schemeClr val="accent3"/>
          </a:fillRef>
          <a:effectRef idx="2">
            <a:schemeClr val="accent3"/>
          </a:effectRef>
          <a:fontRef idx="minor">
            <a:schemeClr val="tx1"/>
          </a:fontRef>
        </p:style>
      </p:cxnSp>
      <p:pic>
        <p:nvPicPr>
          <p:cNvPr id="18" name="Picture 1" descr="C:\Users\Ferdous Boss\Desktop\download.jpg">
            <a:extLst>
              <a:ext uri="{FF2B5EF4-FFF2-40B4-BE49-F238E27FC236}">
                <a16:creationId xmlns="" xmlns:a16="http://schemas.microsoft.com/office/drawing/2014/main" id="{C7C9F582-A4D9-4DC1-9766-EC2FCCF7A6A7}"/>
              </a:ext>
            </a:extLst>
          </p:cNvPr>
          <p:cNvPicPr>
            <a:picLocks noChangeAspect="1" noChangeArrowheads="1"/>
          </p:cNvPicPr>
          <p:nvPr/>
        </p:nvPicPr>
        <p:blipFill>
          <a:blip r:embed="rId2" cstate="print"/>
          <a:srcRect/>
          <a:stretch>
            <a:fillRect/>
          </a:stretch>
        </p:blipFill>
        <p:spPr bwMode="auto">
          <a:xfrm>
            <a:off x="65359" y="3794919"/>
            <a:ext cx="972418" cy="990600"/>
          </a:xfrm>
          <a:prstGeom prst="rect">
            <a:avLst/>
          </a:prstGeom>
          <a:noFill/>
        </p:spPr>
      </p:pic>
      <p:sp>
        <p:nvSpPr>
          <p:cNvPr id="15" name="Date Placeholder 14"/>
          <p:cNvSpPr>
            <a:spLocks noGrp="1"/>
          </p:cNvSpPr>
          <p:nvPr>
            <p:ph type="dt" sz="half" idx="10"/>
          </p:nvPr>
        </p:nvSpPr>
        <p:spPr/>
        <p:txBody>
          <a:bodyPr/>
          <a:lstStyle/>
          <a:p>
            <a:fld id="{F481FDEF-FD12-4188-937F-7196EB2BB540}" type="datetime1">
              <a:rPr lang="en-US" smtClean="0">
                <a:solidFill>
                  <a:prstClr val="black">
                    <a:tint val="75000"/>
                  </a:prstClr>
                </a:solidFill>
              </a:rPr>
              <a:t>11/13/2021</a:t>
            </a:fld>
            <a:endParaRPr lang="en-US">
              <a:solidFill>
                <a:prstClr val="black">
                  <a:tint val="75000"/>
                </a:prstClr>
              </a:solidFill>
            </a:endParaRPr>
          </a:p>
        </p:txBody>
      </p:sp>
      <p:sp>
        <p:nvSpPr>
          <p:cNvPr id="16" name="Slide Number Placeholder 15"/>
          <p:cNvSpPr>
            <a:spLocks noGrp="1"/>
          </p:cNvSpPr>
          <p:nvPr>
            <p:ph type="sldNum" sz="quarter" idx="12"/>
          </p:nvPr>
        </p:nvSpPr>
        <p:spPr/>
        <p:txBody>
          <a:bodyPr/>
          <a:lstStyle/>
          <a:p>
            <a:fld id="{C94AF543-3D46-4FAD-A649-794D255A0DCF}" type="slidenum">
              <a:rPr lang="en-US" smtClean="0">
                <a:solidFill>
                  <a:prstClr val="black">
                    <a:tint val="75000"/>
                  </a:prstClr>
                </a:solidFill>
              </a:rPr>
              <a:pPr/>
              <a:t>1</a:t>
            </a:fld>
            <a:endParaRPr lang="en-US">
              <a:solidFill>
                <a:prstClr val="black">
                  <a:tint val="75000"/>
                </a:prstClr>
              </a:solidFill>
            </a:endParaRPr>
          </a:p>
        </p:txBody>
      </p:sp>
      <p:sp>
        <p:nvSpPr>
          <p:cNvPr id="17" name="Footer Placeholder 16"/>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1700715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 sz="2400" dirty="0" smtClean="0">
                <a:solidFill>
                  <a:schemeClr val="tx1"/>
                </a:solidFill>
              </a:rPr>
              <a:t>Methodology</a:t>
            </a:r>
            <a:endParaRPr lang="en-US" sz="2800" dirty="0">
              <a:solidFill>
                <a:schemeClr val="tx1"/>
              </a:solidFill>
              <a:ea typeface="Calibri"/>
              <a:cs typeface="Calibri"/>
              <a:sym typeface="Calibri"/>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11" name="Content Placeholder 10"/>
          <p:cNvSpPr>
            <a:spLocks noGrp="1"/>
          </p:cNvSpPr>
          <p:nvPr>
            <p:ph idx="1"/>
          </p:nvPr>
        </p:nvSpPr>
        <p:spPr/>
        <p:txBody>
          <a:bodyPr>
            <a:normAutofit/>
          </a:bodyPr>
          <a:lstStyle/>
          <a:p>
            <a:pPr lvl="0">
              <a:buNone/>
            </a:pPr>
            <a:r>
              <a:rPr lang="en-US" sz="1400" dirty="0">
                <a:ea typeface="Calibri"/>
                <a:cs typeface="Calibri"/>
                <a:sym typeface="Calibri"/>
              </a:rPr>
              <a:t>➢ From the NCBI (GEO), the gene expression data of nasopharyngeal carcinoma (GSE53819) and lung cancer (GSE75037 ) for this study was obtained. </a:t>
            </a:r>
          </a:p>
          <a:p>
            <a:pPr lvl="0">
              <a:buNone/>
            </a:pPr>
            <a:r>
              <a:rPr lang="en-US" sz="1400" dirty="0">
                <a:ea typeface="Calibri"/>
                <a:cs typeface="Calibri"/>
                <a:sym typeface="Calibri"/>
              </a:rPr>
              <a:t>➢ To identify DEGs, Students unaired t-test was done and  p-value &lt;0.01 considered.</a:t>
            </a:r>
          </a:p>
          <a:p>
            <a:pPr marL="0" lvl="0" indent="0">
              <a:spcBef>
                <a:spcPts val="0"/>
              </a:spcBef>
              <a:buNone/>
            </a:pPr>
            <a:r>
              <a:rPr lang="en-US" sz="1400" dirty="0" smtClean="0">
                <a:ea typeface="Calibri"/>
                <a:cs typeface="Calibri"/>
                <a:sym typeface="Calibri"/>
              </a:rPr>
              <a:t>      </a:t>
            </a:r>
            <a:r>
              <a:rPr lang="en-US" sz="1400" dirty="0">
                <a:ea typeface="Calibri"/>
                <a:cs typeface="Calibri"/>
                <a:sym typeface="Calibri"/>
              </a:rPr>
              <a:t>The common genes between these two cancer were identified using python.</a:t>
            </a:r>
          </a:p>
          <a:p>
            <a:pPr lvl="0">
              <a:buNone/>
            </a:pPr>
            <a:r>
              <a:rPr lang="en-US" sz="1400" dirty="0">
                <a:ea typeface="Calibri"/>
                <a:cs typeface="Calibri"/>
                <a:sym typeface="Calibri"/>
              </a:rPr>
              <a:t>➢ </a:t>
            </a:r>
            <a:r>
              <a:rPr lang="en-US" sz="1400" dirty="0" smtClean="0">
                <a:ea typeface="Calibri"/>
                <a:cs typeface="Calibri"/>
                <a:sym typeface="Calibri"/>
              </a:rPr>
              <a:t>Network </a:t>
            </a:r>
            <a:r>
              <a:rPr lang="en-US" sz="1400" dirty="0">
                <a:ea typeface="Calibri"/>
                <a:cs typeface="Calibri"/>
                <a:sym typeface="Calibri"/>
              </a:rPr>
              <a:t>was visualized and analyzed by Network Analyst and </a:t>
            </a:r>
            <a:r>
              <a:rPr lang="en-US" sz="1400" dirty="0" err="1">
                <a:ea typeface="Calibri"/>
                <a:cs typeface="Calibri"/>
                <a:sym typeface="Calibri"/>
              </a:rPr>
              <a:t>cytoscape</a:t>
            </a:r>
            <a:r>
              <a:rPr lang="en-US" sz="1400" dirty="0">
                <a:ea typeface="Calibri"/>
                <a:cs typeface="Calibri"/>
                <a:sym typeface="Calibri"/>
              </a:rPr>
              <a:t>.</a:t>
            </a:r>
          </a:p>
          <a:p>
            <a:pPr lvl="0">
              <a:buNone/>
            </a:pPr>
            <a:r>
              <a:rPr lang="en-US" sz="1400" dirty="0">
                <a:ea typeface="Calibri"/>
                <a:cs typeface="Calibri"/>
                <a:sym typeface="Calibri"/>
              </a:rPr>
              <a:t>➢ By applying topological analysis hub proteins were identified considering highest degree and </a:t>
            </a:r>
            <a:r>
              <a:rPr lang="en-US" sz="1400" dirty="0" err="1">
                <a:ea typeface="Calibri"/>
                <a:cs typeface="Calibri"/>
                <a:sym typeface="Calibri"/>
              </a:rPr>
              <a:t>betweenness</a:t>
            </a:r>
            <a:r>
              <a:rPr lang="en-US" sz="1400" dirty="0">
                <a:ea typeface="Calibri"/>
                <a:cs typeface="Calibri"/>
                <a:sym typeface="Calibri"/>
              </a:rPr>
              <a:t> centrality.</a:t>
            </a:r>
          </a:p>
          <a:p>
            <a:pPr lvl="0">
              <a:buNone/>
            </a:pPr>
            <a:r>
              <a:rPr lang="en-US" sz="1400" dirty="0">
                <a:ea typeface="Calibri"/>
                <a:cs typeface="Calibri"/>
                <a:sym typeface="Calibri"/>
              </a:rPr>
              <a:t>➢ reporter biomolecules (TFs and </a:t>
            </a:r>
            <a:r>
              <a:rPr lang="en-US" sz="1400" dirty="0" err="1">
                <a:ea typeface="Calibri"/>
                <a:cs typeface="Calibri"/>
                <a:sym typeface="Calibri"/>
              </a:rPr>
              <a:t>miRNAs</a:t>
            </a:r>
            <a:r>
              <a:rPr lang="en-US" sz="1400" dirty="0">
                <a:ea typeface="Calibri"/>
                <a:cs typeface="Calibri"/>
                <a:sym typeface="Calibri"/>
              </a:rPr>
              <a:t>) were obtained from JASPAR database &amp; </a:t>
            </a:r>
            <a:r>
              <a:rPr lang="en-US" sz="1400" dirty="0" err="1">
                <a:ea typeface="Calibri"/>
                <a:cs typeface="Calibri"/>
                <a:sym typeface="Calibri"/>
              </a:rPr>
              <a:t>miRTarBase</a:t>
            </a:r>
            <a:r>
              <a:rPr lang="en-US" sz="1400" dirty="0">
                <a:ea typeface="Calibri"/>
                <a:cs typeface="Calibri"/>
                <a:sym typeface="Calibri"/>
              </a:rPr>
              <a:t> respectively.</a:t>
            </a:r>
          </a:p>
          <a:p>
            <a:pPr lvl="0">
              <a:buNone/>
            </a:pPr>
            <a:r>
              <a:rPr lang="en-US" sz="1400" dirty="0">
                <a:ea typeface="Calibri"/>
                <a:cs typeface="Calibri"/>
                <a:sym typeface="Calibri"/>
              </a:rPr>
              <a:t>➢ Pathway analysis was executed to get more insight into the molecular pathways of NPC using </a:t>
            </a:r>
            <a:r>
              <a:rPr lang="en-US" sz="1400" dirty="0" err="1">
                <a:ea typeface="Calibri"/>
                <a:cs typeface="Calibri"/>
                <a:sym typeface="Calibri"/>
              </a:rPr>
              <a:t>ToppGene</a:t>
            </a:r>
            <a:r>
              <a:rPr lang="en-US" sz="1400" dirty="0">
                <a:ea typeface="Calibri"/>
                <a:cs typeface="Calibri"/>
                <a:sym typeface="Calibri"/>
              </a:rPr>
              <a:t> and DAVID resources. GO terms was executed using </a:t>
            </a:r>
            <a:r>
              <a:rPr lang="en-US" sz="1400" dirty="0" err="1">
                <a:ea typeface="Calibri"/>
                <a:cs typeface="Calibri"/>
                <a:sym typeface="Calibri"/>
              </a:rPr>
              <a:t>FunRichr</a:t>
            </a:r>
            <a:r>
              <a:rPr lang="en-US" sz="1400" dirty="0">
                <a:ea typeface="Calibri"/>
                <a:cs typeface="Calibri"/>
                <a:sym typeface="Calibri"/>
              </a:rPr>
              <a:t>.</a:t>
            </a:r>
          </a:p>
          <a:p>
            <a:pPr marL="0" indent="0">
              <a:buNone/>
            </a:pPr>
            <a:endParaRPr lang="en-US" dirty="0"/>
          </a:p>
        </p:txBody>
      </p:sp>
      <p:sp>
        <p:nvSpPr>
          <p:cNvPr id="5" name="Date Placeholder 4"/>
          <p:cNvSpPr>
            <a:spLocks noGrp="1"/>
          </p:cNvSpPr>
          <p:nvPr>
            <p:ph type="dt" sz="half" idx="10"/>
          </p:nvPr>
        </p:nvSpPr>
        <p:spPr>
          <a:xfrm>
            <a:off x="628650" y="4882873"/>
            <a:ext cx="2057400" cy="273844"/>
          </a:xfrm>
        </p:spPr>
        <p:txBody>
          <a:bodyPr/>
          <a:lstStyle/>
          <a:p>
            <a:fld id="{F8E587EF-F16B-4B89-BF7A-80F1F46E7C18}" type="datetime1">
              <a:rPr lang="en-US" smtClean="0">
                <a:solidFill>
                  <a:schemeClr val="tx1"/>
                </a:solidFill>
              </a:rPr>
              <a:t>11/13/2021</a:t>
            </a:fld>
            <a:endParaRPr lang="en-US" dirty="0">
              <a:solidFill>
                <a:schemeClr val="tx1"/>
              </a:solidFill>
            </a:endParaRPr>
          </a:p>
        </p:txBody>
      </p:sp>
      <p:sp>
        <p:nvSpPr>
          <p:cNvPr id="6" name="Slide Number Placeholder 5"/>
          <p:cNvSpPr>
            <a:spLocks noGrp="1"/>
          </p:cNvSpPr>
          <p:nvPr>
            <p:ph type="sldNum" sz="quarter" idx="12"/>
          </p:nvPr>
        </p:nvSpPr>
        <p:spPr>
          <a:xfrm>
            <a:off x="6457950" y="4882873"/>
            <a:ext cx="2057400" cy="273844"/>
          </a:xfrm>
        </p:spPr>
        <p:txBody>
          <a:bodyPr/>
          <a:lstStyle/>
          <a:p>
            <a:fld id="{C94AF543-3D46-4FAD-A649-794D255A0DCF}" type="slidenum">
              <a:rPr lang="en-US" smtClean="0">
                <a:solidFill>
                  <a:schemeClr val="tx1"/>
                </a:solidFill>
              </a:rPr>
              <a:pPr/>
              <a:t>10</a:t>
            </a:fld>
            <a:endParaRPr lang="en-US" dirty="0">
              <a:solidFill>
                <a:schemeClr val="tx1"/>
              </a:solidFill>
            </a:endParaRPr>
          </a:p>
        </p:txBody>
      </p:sp>
      <p:sp>
        <p:nvSpPr>
          <p:cNvPr id="7" name="Footer Placeholder 6"/>
          <p:cNvSpPr>
            <a:spLocks noGrp="1"/>
          </p:cNvSpPr>
          <p:nvPr>
            <p:ph type="ftr" sz="quarter" idx="11"/>
          </p:nvPr>
        </p:nvSpPr>
        <p:spPr>
          <a:xfrm>
            <a:off x="3028950" y="488287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67074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US" sz="2400" dirty="0">
                <a:solidFill>
                  <a:schemeClr val="tx1"/>
                </a:solidFill>
                <a:ea typeface="Calibri"/>
                <a:cs typeface="Calibri"/>
                <a:sym typeface="Calibri"/>
              </a:rPr>
              <a:t>Results</a:t>
            </a:r>
            <a:endParaRPr lang="en-US" sz="2800" dirty="0">
              <a:solidFill>
                <a:schemeClr val="tx1"/>
              </a:solidFill>
              <a:ea typeface="Calibri"/>
              <a:cs typeface="Calibri"/>
              <a:sym typeface="Calibri"/>
            </a:endParaRPr>
          </a:p>
        </p:txBody>
      </p:sp>
      <p:sp>
        <p:nvSpPr>
          <p:cNvPr id="6" name="Title 5"/>
          <p:cNvSpPr>
            <a:spLocks noGrp="1"/>
          </p:cNvSpPr>
          <p:nvPr>
            <p:ph type="title"/>
          </p:nvPr>
        </p:nvSpPr>
        <p:spPr>
          <a:xfrm>
            <a:off x="572538" y="4236761"/>
            <a:ext cx="8238173" cy="575138"/>
          </a:xfrm>
        </p:spPr>
        <p:txBody>
          <a:bodyPr>
            <a:noAutofit/>
          </a:bodyPr>
          <a:lstStyle/>
          <a:p>
            <a:pPr algn="ctr"/>
            <a:r>
              <a:rPr lang="en-GB" sz="1200" i="1" dirty="0" smtClean="0">
                <a:latin typeface="Calibri" panose="020F0502020204030204" pitchFamily="34" charset="0"/>
                <a:cs typeface="Calibri" panose="020F0502020204030204" pitchFamily="34" charset="0"/>
              </a:rPr>
              <a:t>Fig: (a)Volcano plot shows </a:t>
            </a:r>
            <a:r>
              <a:rPr lang="en-US" sz="1200" dirty="0" smtClean="0">
                <a:latin typeface="Calibri" panose="020F0502020204030204" pitchFamily="34" charset="0"/>
                <a:cs typeface="Calibri" panose="020F0502020204030204" pitchFamily="34" charset="0"/>
              </a:rPr>
              <a:t>598  DEGs for NPC</a:t>
            </a:r>
            <a:r>
              <a:rPr lang="en-GB" sz="1200" i="1" dirty="0" smtClean="0">
                <a:latin typeface="Calibri" panose="020F0502020204030204" pitchFamily="34" charset="0"/>
                <a:cs typeface="Calibri" panose="020F0502020204030204" pitchFamily="34" charset="0"/>
              </a:rPr>
              <a:t> (up-regulated </a:t>
            </a:r>
            <a:r>
              <a:rPr lang="en-US" sz="1200" dirty="0" smtClean="0">
                <a:latin typeface="Calibri" panose="020F0502020204030204" pitchFamily="34" charset="0"/>
                <a:cs typeface="Calibri" panose="020F0502020204030204" pitchFamily="34" charset="0"/>
              </a:rPr>
              <a:t>166 genes </a:t>
            </a:r>
            <a:r>
              <a:rPr lang="en-GB" sz="1200" i="1" dirty="0" smtClean="0">
                <a:latin typeface="Calibri" panose="020F0502020204030204" pitchFamily="34" charset="0"/>
                <a:cs typeface="Calibri" panose="020F0502020204030204" pitchFamily="34" charset="0"/>
              </a:rPr>
              <a:t>and down-regulated </a:t>
            </a:r>
            <a:r>
              <a:rPr lang="en-US" sz="1200" dirty="0" smtClean="0">
                <a:latin typeface="Calibri" panose="020F0502020204030204" pitchFamily="34" charset="0"/>
                <a:cs typeface="Calibri" panose="020F0502020204030204" pitchFamily="34" charset="0"/>
              </a:rPr>
              <a:t>432 genes</a:t>
            </a:r>
            <a:r>
              <a:rPr lang="en-GB" sz="1200" i="1" dirty="0" smtClean="0">
                <a:latin typeface="Calibri" panose="020F0502020204030204" pitchFamily="34" charset="0"/>
                <a:cs typeface="Calibri" panose="020F0502020204030204" pitchFamily="34" charset="0"/>
              </a:rPr>
              <a:t>) , (b) </a:t>
            </a:r>
            <a:r>
              <a:rPr lang="en-US" sz="1200" dirty="0" smtClean="0">
                <a:latin typeface="Calibri" panose="020F0502020204030204" pitchFamily="34" charset="0"/>
                <a:cs typeface="Calibri" panose="020F0502020204030204" pitchFamily="34" charset="0"/>
              </a:rPr>
              <a:t>831  DEGs for LC</a:t>
            </a:r>
            <a:r>
              <a:rPr lang="en-GB" sz="1200" i="1" dirty="0" smtClean="0">
                <a:latin typeface="Calibri" panose="020F0502020204030204" pitchFamily="34" charset="0"/>
                <a:cs typeface="Calibri" panose="020F0502020204030204" pitchFamily="34" charset="0"/>
              </a:rPr>
              <a:t> (up-regulated </a:t>
            </a:r>
            <a:r>
              <a:rPr lang="en-US" sz="1200" dirty="0" smtClean="0">
                <a:latin typeface="Calibri" panose="020F0502020204030204" pitchFamily="34" charset="0"/>
                <a:cs typeface="Calibri" panose="020F0502020204030204" pitchFamily="34" charset="0"/>
              </a:rPr>
              <a:t>280 genes </a:t>
            </a:r>
            <a:r>
              <a:rPr lang="en-GB" sz="1200" i="1" dirty="0" smtClean="0">
                <a:latin typeface="Calibri" panose="020F0502020204030204" pitchFamily="34" charset="0"/>
                <a:cs typeface="Calibri" panose="020F0502020204030204" pitchFamily="34" charset="0"/>
              </a:rPr>
              <a:t>and down-regulated </a:t>
            </a:r>
            <a:r>
              <a:rPr lang="en-US" sz="1200" dirty="0" smtClean="0">
                <a:latin typeface="Calibri" panose="020F0502020204030204" pitchFamily="34" charset="0"/>
                <a:cs typeface="Calibri" panose="020F0502020204030204" pitchFamily="34" charset="0"/>
              </a:rPr>
              <a:t>551 genes</a:t>
            </a:r>
            <a:r>
              <a:rPr lang="en-GB" sz="1200" i="1" dirty="0" smtClean="0">
                <a:latin typeface="Calibri" panose="020F0502020204030204" pitchFamily="34" charset="0"/>
                <a:cs typeface="Calibri" panose="020F0502020204030204" pitchFamily="34" charset="0"/>
              </a:rPr>
              <a:t>)</a:t>
            </a:r>
            <a:r>
              <a:rPr lang="en-US" sz="1200" dirty="0" smtClean="0">
                <a:latin typeface="Calibri" panose="020F0502020204030204" pitchFamily="34" charset="0"/>
                <a:cs typeface="Calibri" panose="020F0502020204030204" pitchFamily="34" charset="0"/>
              </a:rPr>
              <a:t> </a:t>
            </a:r>
            <a:endParaRPr lang="en-GB" sz="1200" i="1" dirty="0">
              <a:latin typeface="Calibri" panose="020F0502020204030204" pitchFamily="34" charset="0"/>
              <a:cs typeface="Calibri" panose="020F0502020204030204" pitchFamily="34" charset="0"/>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572538" y="915805"/>
            <a:ext cx="3866772" cy="3262312"/>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439310" y="885357"/>
            <a:ext cx="3669000" cy="3234116"/>
          </a:xfrm>
          <a:prstGeom prst="rect">
            <a:avLst/>
          </a:prstGeom>
        </p:spPr>
      </p:pic>
      <p:sp>
        <p:nvSpPr>
          <p:cNvPr id="7" name="Date Placeholder 6"/>
          <p:cNvSpPr>
            <a:spLocks noGrp="1"/>
          </p:cNvSpPr>
          <p:nvPr>
            <p:ph type="dt" sz="half" idx="10"/>
          </p:nvPr>
        </p:nvSpPr>
        <p:spPr>
          <a:xfrm>
            <a:off x="628650" y="4882873"/>
            <a:ext cx="2057400" cy="273844"/>
          </a:xfrm>
        </p:spPr>
        <p:txBody>
          <a:bodyPr/>
          <a:lstStyle/>
          <a:p>
            <a:fld id="{5233C08E-4A1A-4763-802C-87A9AF3CFD47}" type="datetime1">
              <a:rPr lang="en-US" smtClean="0">
                <a:solidFill>
                  <a:schemeClr val="tx1"/>
                </a:solidFill>
              </a:rPr>
              <a:t>11/13/2021</a:t>
            </a:fld>
            <a:endParaRPr lang="en-US" dirty="0">
              <a:solidFill>
                <a:schemeClr val="tx1"/>
              </a:solidFill>
            </a:endParaRPr>
          </a:p>
        </p:txBody>
      </p:sp>
      <p:sp>
        <p:nvSpPr>
          <p:cNvPr id="11" name="Slide Number Placeholder 10"/>
          <p:cNvSpPr>
            <a:spLocks noGrp="1"/>
          </p:cNvSpPr>
          <p:nvPr>
            <p:ph type="sldNum" sz="quarter" idx="12"/>
          </p:nvPr>
        </p:nvSpPr>
        <p:spPr>
          <a:xfrm>
            <a:off x="6457950" y="4882873"/>
            <a:ext cx="2057400" cy="273844"/>
          </a:xfrm>
        </p:spPr>
        <p:txBody>
          <a:bodyPr/>
          <a:lstStyle/>
          <a:p>
            <a:fld id="{C94AF543-3D46-4FAD-A649-794D255A0DCF}" type="slidenum">
              <a:rPr lang="en-US" smtClean="0">
                <a:solidFill>
                  <a:schemeClr val="tx1"/>
                </a:solidFill>
              </a:rPr>
              <a:pPr/>
              <a:t>11</a:t>
            </a:fld>
            <a:endParaRPr lang="en-US" dirty="0">
              <a:solidFill>
                <a:schemeClr val="tx1"/>
              </a:solidFill>
            </a:endParaRPr>
          </a:p>
        </p:txBody>
      </p:sp>
      <p:sp>
        <p:nvSpPr>
          <p:cNvPr id="12" name="Footer Placeholder 11"/>
          <p:cNvSpPr>
            <a:spLocks noGrp="1"/>
          </p:cNvSpPr>
          <p:nvPr>
            <p:ph type="ftr" sz="quarter" idx="11"/>
          </p:nvPr>
        </p:nvSpPr>
        <p:spPr>
          <a:xfrm>
            <a:off x="3028950" y="489338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2308263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US" sz="2400" dirty="0" smtClean="0">
                <a:solidFill>
                  <a:schemeClr val="tx1"/>
                </a:solidFill>
                <a:ea typeface="Calibri"/>
                <a:cs typeface="Calibri"/>
                <a:sym typeface="Calibri"/>
              </a:rPr>
              <a:t>Results(cont.)</a:t>
            </a:r>
            <a:endParaRPr lang="en-US" sz="2800" dirty="0">
              <a:solidFill>
                <a:schemeClr val="tx1"/>
              </a:solidFill>
              <a:ea typeface="Calibri"/>
              <a:cs typeface="Calibri"/>
              <a:sym typeface="Calibri"/>
            </a:endParaRPr>
          </a:p>
        </p:txBody>
      </p:sp>
      <p:sp>
        <p:nvSpPr>
          <p:cNvPr id="6" name="Title 5"/>
          <p:cNvSpPr>
            <a:spLocks noGrp="1"/>
          </p:cNvSpPr>
          <p:nvPr>
            <p:ph type="title"/>
          </p:nvPr>
        </p:nvSpPr>
        <p:spPr>
          <a:xfrm>
            <a:off x="572538" y="4236761"/>
            <a:ext cx="8238173" cy="575138"/>
          </a:xfrm>
        </p:spPr>
        <p:txBody>
          <a:bodyPr>
            <a:noAutofit/>
          </a:bodyPr>
          <a:lstStyle/>
          <a:p>
            <a:pPr algn="ctr"/>
            <a:r>
              <a:rPr lang="en-GB" sz="1400" i="1" dirty="0" smtClean="0">
                <a:latin typeface="Calibri" panose="020F0502020204030204" pitchFamily="34" charset="0"/>
                <a:cs typeface="Calibri" panose="020F0502020204030204" pitchFamily="34" charset="0"/>
              </a:rPr>
              <a:t>Fig: Venn diagram shows 98 common genes between NPC and LC where 25 genes are up regulated and 73</a:t>
            </a:r>
            <a:br>
              <a:rPr lang="en-GB" sz="1400" i="1" dirty="0" smtClean="0">
                <a:latin typeface="Calibri" panose="020F0502020204030204" pitchFamily="34" charset="0"/>
                <a:cs typeface="Calibri" panose="020F0502020204030204" pitchFamily="34" charset="0"/>
              </a:rPr>
            </a:br>
            <a:r>
              <a:rPr lang="en-GB" sz="1400" i="1" dirty="0" smtClean="0">
                <a:latin typeface="Calibri" panose="020F0502020204030204" pitchFamily="34" charset="0"/>
                <a:cs typeface="Calibri" panose="020F0502020204030204" pitchFamily="34" charset="0"/>
              </a:rPr>
              <a:t>Genes are down regulated. </a:t>
            </a:r>
            <a:endParaRPr lang="en-GB" sz="1100" i="1" dirty="0">
              <a:latin typeface="Calibri" panose="020F0502020204030204" pitchFamily="34" charset="0"/>
              <a:cs typeface="Calibri" panose="020F0502020204030204" pitchFamily="34" charset="0"/>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pic>
        <p:nvPicPr>
          <p:cNvPr id="1026" name="Picture 2" descr="H:\strt\pic\NPC.png"/>
          <p:cNvPicPr>
            <a:picLocks noGrp="1" noChangeAspect="1" noChangeArrowheads="1"/>
          </p:cNvPicPr>
          <p:nvPr>
            <p:ph idx="1"/>
          </p:nvPr>
        </p:nvPicPr>
        <p:blipFill>
          <a:blip r:embed="rId2"/>
          <a:srcRect/>
          <a:stretch>
            <a:fillRect/>
          </a:stretch>
        </p:blipFill>
        <p:spPr bwMode="auto">
          <a:xfrm>
            <a:off x="2334063" y="749903"/>
            <a:ext cx="4349750" cy="3262312"/>
          </a:xfrm>
          <a:prstGeom prst="rect">
            <a:avLst/>
          </a:prstGeom>
          <a:noFill/>
        </p:spPr>
      </p:pic>
      <p:sp>
        <p:nvSpPr>
          <p:cNvPr id="7" name="Date Placeholder 6"/>
          <p:cNvSpPr>
            <a:spLocks noGrp="1"/>
          </p:cNvSpPr>
          <p:nvPr>
            <p:ph type="dt" sz="half" idx="10"/>
          </p:nvPr>
        </p:nvSpPr>
        <p:spPr/>
        <p:txBody>
          <a:bodyPr/>
          <a:lstStyle/>
          <a:p>
            <a:fld id="{80684B71-04D7-4DDA-A749-21921CCFB8BA}" type="datetime1">
              <a:rPr lang="en-US" smtClean="0">
                <a:solidFill>
                  <a:prstClr val="black">
                    <a:tint val="75000"/>
                  </a:prstClr>
                </a:solidFill>
              </a:rPr>
              <a:t>11/13/2021</a:t>
            </a:fld>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smtClean="0">
                <a:solidFill>
                  <a:prstClr val="black">
                    <a:tint val="75000"/>
                  </a:prstClr>
                </a:solidFill>
              </a:rPr>
              <a:pPr/>
              <a:t>12</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2659507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dirty="0">
                <a:solidFill>
                  <a:schemeClr val="tx1"/>
                </a:solidFill>
              </a:rPr>
              <a:t>PPI Network </a:t>
            </a:r>
            <a:endParaRPr lang="en-US" sz="2400" kern="1200" dirty="0">
              <a:solidFill>
                <a:schemeClr val="tx1"/>
              </a:solidFill>
            </a:endParaRPr>
          </a:p>
        </p:txBody>
      </p:sp>
      <p:sp>
        <p:nvSpPr>
          <p:cNvPr id="6" name="Title 5"/>
          <p:cNvSpPr>
            <a:spLocks noGrp="1"/>
          </p:cNvSpPr>
          <p:nvPr>
            <p:ph type="title"/>
          </p:nvPr>
        </p:nvSpPr>
        <p:spPr>
          <a:xfrm>
            <a:off x="572539" y="4461205"/>
            <a:ext cx="8238173" cy="575138"/>
          </a:xfrm>
        </p:spPr>
        <p:txBody>
          <a:bodyPr>
            <a:noAutofit/>
          </a:bodyPr>
          <a:lstStyle/>
          <a:p>
            <a:pPr algn="ctr"/>
            <a:r>
              <a:rPr lang="en-US" sz="1400" i="1" dirty="0" smtClean="0">
                <a:latin typeface="Calibri" panose="020F0502020204030204" pitchFamily="34" charset="0"/>
                <a:cs typeface="Calibri" panose="020F0502020204030204" pitchFamily="34" charset="0"/>
              </a:rPr>
              <a:t>Fig: The Protein-Protein Interaction Network (PPI) with 365 nodes and 410 edges using the 98 common genes      associated with NPC and LC.</a:t>
            </a:r>
            <a:r>
              <a:rPr lang="en-GB" sz="1400" i="1" dirty="0" smtClean="0">
                <a:latin typeface="Calibri" panose="020F0502020204030204" pitchFamily="34" charset="0"/>
                <a:cs typeface="Calibri" panose="020F0502020204030204" pitchFamily="34" charset="0"/>
              </a:rPr>
              <a:t/>
            </a:r>
            <a:br>
              <a:rPr lang="en-GB" sz="1400" i="1" dirty="0" smtClean="0">
                <a:latin typeface="Calibri" panose="020F0502020204030204" pitchFamily="34" charset="0"/>
                <a:cs typeface="Calibri" panose="020F0502020204030204" pitchFamily="34" charset="0"/>
              </a:rPr>
            </a:br>
            <a:endParaRPr lang="en-US" sz="1400"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859334" y="869299"/>
            <a:ext cx="4959820" cy="3260825"/>
          </a:xfrm>
        </p:spPr>
      </p:pic>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7" name="Date Placeholder 6"/>
          <p:cNvSpPr>
            <a:spLocks noGrp="1"/>
          </p:cNvSpPr>
          <p:nvPr>
            <p:ph type="dt" sz="half" idx="10"/>
          </p:nvPr>
        </p:nvSpPr>
        <p:spPr/>
        <p:txBody>
          <a:bodyPr/>
          <a:lstStyle/>
          <a:p>
            <a:fld id="{8C858777-7E06-4D00-8CC5-C594B6E77DF0}" type="datetime1">
              <a:rPr lang="en-US" smtClean="0">
                <a:solidFill>
                  <a:prstClr val="black">
                    <a:tint val="75000"/>
                  </a:prstClr>
                </a:solidFill>
              </a:rPr>
              <a:t>11/13/2021</a:t>
            </a:fld>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smtClean="0">
                <a:solidFill>
                  <a:prstClr val="black">
                    <a:tint val="75000"/>
                  </a:prstClr>
                </a:solidFill>
              </a:rPr>
              <a:pPr/>
              <a:t>13</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282362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dirty="0">
                <a:solidFill>
                  <a:schemeClr val="tx1"/>
                </a:solidFill>
              </a:rPr>
              <a:t>PPI </a:t>
            </a:r>
            <a:r>
              <a:rPr lang="en-US" sz="2400" dirty="0" smtClean="0">
                <a:solidFill>
                  <a:schemeClr val="tx1"/>
                </a:solidFill>
              </a:rPr>
              <a:t>Network Analysis </a:t>
            </a:r>
            <a:endParaRPr lang="en-US" sz="2400" kern="1200" dirty="0">
              <a:solidFill>
                <a:schemeClr val="tx1"/>
              </a:solidFill>
            </a:endParaRPr>
          </a:p>
        </p:txBody>
      </p:sp>
      <p:graphicFrame>
        <p:nvGraphicFramePr>
          <p:cNvPr id="16" name="Content Placeholder 15"/>
          <p:cNvGraphicFramePr>
            <a:graphicFrameLocks noGrp="1"/>
          </p:cNvGraphicFramePr>
          <p:nvPr>
            <p:ph sz="half" idx="1"/>
            <p:extLst>
              <p:ext uri="{D42A27DB-BD31-4B8C-83A1-F6EECF244321}">
                <p14:modId xmlns:p14="http://schemas.microsoft.com/office/powerpoint/2010/main" xmlns="" val="1433666879"/>
              </p:ext>
            </p:extLst>
          </p:nvPr>
        </p:nvGraphicFramePr>
        <p:xfrm>
          <a:off x="324195" y="1294712"/>
          <a:ext cx="3891396" cy="2508153"/>
        </p:xfrm>
        <a:graphic>
          <a:graphicData uri="http://schemas.openxmlformats.org/drawingml/2006/table">
            <a:tbl>
              <a:tblPr firstRow="1" firstCol="1" bandRow="1"/>
              <a:tblGrid>
                <a:gridCol w="1004921"/>
                <a:gridCol w="1036993"/>
                <a:gridCol w="587986"/>
                <a:gridCol w="737655"/>
                <a:gridCol w="523841"/>
              </a:tblGrid>
              <a:tr h="158544">
                <a:tc>
                  <a:txBody>
                    <a:bodyPr/>
                    <a:lstStyle/>
                    <a:p>
                      <a:pPr marL="0" marR="0">
                        <a:spcBef>
                          <a:spcPts val="0"/>
                        </a:spcBef>
                        <a:spcAft>
                          <a:spcPts val="0"/>
                        </a:spcAft>
                      </a:pPr>
                      <a:r>
                        <a:rPr lang="en-US" sz="8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a:noFill/>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b="1">
                          <a:effectLst/>
                          <a:latin typeface="Arial" panose="020B0604020202020204" pitchFamily="34" charset="0"/>
                          <a:ea typeface="Arial" panose="020B0604020202020204" pitchFamily="34" charset="0"/>
                        </a:rPr>
                        <a:t>Symbol</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b="1">
                          <a:effectLst/>
                          <a:latin typeface="Arial" panose="020B0604020202020204" pitchFamily="34" charset="0"/>
                          <a:ea typeface="Arial" panose="020B0604020202020204" pitchFamily="34" charset="0"/>
                        </a:rPr>
                        <a:t>Degree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b="1">
                          <a:effectLst/>
                          <a:latin typeface="Arial" panose="020B0604020202020204" pitchFamily="34" charset="0"/>
                          <a:ea typeface="Arial" panose="020B0604020202020204" pitchFamily="34" charset="0"/>
                        </a:rPr>
                        <a:t>Betweenness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86837">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IFIT3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21404.68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FHL1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45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20223.11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COL1A1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18277.8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DES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14021.38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CA9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464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MMP1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8086.84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FAM107A</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dirty="0">
                          <a:effectLst/>
                          <a:latin typeface="Arial" panose="020B0604020202020204" pitchFamily="34" charset="0"/>
                          <a:ea typeface="Arial" panose="020B0604020202020204" pitchFamily="34" charset="0"/>
                        </a:rPr>
                        <a:t>22</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6869.92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MYH11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609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CH25H</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190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F10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9110.61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372072">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a:noFill/>
                    </a:lnT>
                    <a:lnB>
                      <a:noFill/>
                    </a:lnB>
                  </a:tcPr>
                </a:tc>
                <a:tc gridSpan="4">
                  <a:txBody>
                    <a:bodyPr/>
                    <a:lstStyle/>
                    <a:p>
                      <a:pPr marL="101600" marR="0">
                        <a:spcBef>
                          <a:spcPts val="0"/>
                        </a:spcBef>
                        <a:spcAft>
                          <a:spcPts val="0"/>
                        </a:spcAft>
                      </a:pPr>
                      <a:endParaRPr lang="en-US" sz="9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graphicFrame>
        <p:nvGraphicFramePr>
          <p:cNvPr id="15" name="Content Placeholder 14"/>
          <p:cNvGraphicFramePr>
            <a:graphicFrameLocks noGrp="1"/>
          </p:cNvGraphicFramePr>
          <p:nvPr>
            <p:ph sz="half" idx="2"/>
            <p:extLst>
              <p:ext uri="{D42A27DB-BD31-4B8C-83A1-F6EECF244321}">
                <p14:modId xmlns:p14="http://schemas.microsoft.com/office/powerpoint/2010/main" xmlns="" val="3296421291"/>
              </p:ext>
            </p:extLst>
          </p:nvPr>
        </p:nvGraphicFramePr>
        <p:xfrm>
          <a:off x="4437956" y="1429789"/>
          <a:ext cx="3886199" cy="2929971"/>
        </p:xfrm>
        <a:graphic>
          <a:graphicData uri="http://schemas.openxmlformats.org/drawingml/2006/table">
            <a:tbl>
              <a:tblPr firstRow="1" firstCol="1" bandRow="1"/>
              <a:tblGrid>
                <a:gridCol w="818147"/>
                <a:gridCol w="538255"/>
                <a:gridCol w="592080"/>
                <a:gridCol w="592080"/>
                <a:gridCol w="592080"/>
                <a:gridCol w="753557"/>
              </a:tblGrid>
              <a:tr h="161371">
                <a:tc gridSpan="2">
                  <a:txBody>
                    <a:bodyPr/>
                    <a:lstStyle/>
                    <a:p>
                      <a:pPr marL="317500" marR="0">
                        <a:spcBef>
                          <a:spcPts val="0"/>
                        </a:spcBef>
                        <a:spcAft>
                          <a:spcPts val="0"/>
                        </a:spcAft>
                      </a:pPr>
                      <a:r>
                        <a:rPr lang="en-US" sz="800" b="1" dirty="0">
                          <a:effectLst/>
                          <a:latin typeface="Arial" panose="020B0604020202020204" pitchFamily="34" charset="0"/>
                          <a:ea typeface="Arial" panose="020B0604020202020204" pitchFamily="34" charset="0"/>
                        </a:rPr>
                        <a:t>KEGG Pathways</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190500" marR="0">
                        <a:spcBef>
                          <a:spcPts val="0"/>
                        </a:spcBef>
                        <a:spcAft>
                          <a:spcPts val="0"/>
                        </a:spcAft>
                      </a:pPr>
                      <a:r>
                        <a:rPr lang="en-US" sz="800" b="1">
                          <a:effectLst/>
                          <a:latin typeface="Arial" panose="020B0604020202020204" pitchFamily="34" charset="0"/>
                          <a:ea typeface="Arial" panose="020B0604020202020204" pitchFamily="34" charset="0"/>
                        </a:rPr>
                        <a:t>Total</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spcBef>
                          <a:spcPts val="0"/>
                        </a:spcBef>
                        <a:spcAft>
                          <a:spcPts val="0"/>
                        </a:spcAft>
                      </a:pPr>
                      <a:r>
                        <a:rPr lang="en-US" sz="800" b="1">
                          <a:effectLst/>
                          <a:latin typeface="Arial" panose="020B0604020202020204" pitchFamily="34" charset="0"/>
                          <a:ea typeface="Arial" panose="020B0604020202020204" pitchFamily="34" charset="0"/>
                        </a:rPr>
                        <a:t>Expected</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165100" algn="r">
                        <a:spcBef>
                          <a:spcPts val="0"/>
                        </a:spcBef>
                        <a:spcAft>
                          <a:spcPts val="0"/>
                        </a:spcAft>
                      </a:pPr>
                      <a:r>
                        <a:rPr lang="en-US" sz="800" b="1">
                          <a:effectLst/>
                          <a:latin typeface="Arial" panose="020B0604020202020204" pitchFamily="34" charset="0"/>
                          <a:ea typeface="Arial" panose="020B0604020202020204" pitchFamily="34" charset="0"/>
                        </a:rPr>
                        <a:t>Hits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215900" marR="0">
                        <a:spcBef>
                          <a:spcPts val="0"/>
                        </a:spcBef>
                        <a:spcAft>
                          <a:spcPts val="0"/>
                        </a:spcAft>
                      </a:pPr>
                      <a:r>
                        <a:rPr lang="en-US" sz="800" b="1">
                          <a:effectLst/>
                          <a:latin typeface="Arial" panose="020B0604020202020204" pitchFamily="34" charset="0"/>
                          <a:ea typeface="Arial" panose="020B0604020202020204" pitchFamily="34" charset="0"/>
                        </a:rPr>
                        <a:t>P.Value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gridSpan="2">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ECM-receptor   interac-</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82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0.265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1.05E-10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8558">
                <a:tc>
                  <a:txBody>
                    <a:bodyPr/>
                    <a:lstStyle/>
                    <a:p>
                      <a:pPr marL="76200" marR="0">
                        <a:spcBef>
                          <a:spcPts val="0"/>
                        </a:spcBef>
                        <a:spcAft>
                          <a:spcPts val="0"/>
                        </a:spcAft>
                      </a:pPr>
                      <a:r>
                        <a:rPr lang="en-US" sz="800" dirty="0" err="1">
                          <a:effectLst/>
                          <a:latin typeface="Arial" panose="020B0604020202020204" pitchFamily="34" charset="0"/>
                          <a:ea typeface="Arial" panose="020B0604020202020204" pitchFamily="34" charset="0"/>
                        </a:rPr>
                        <a:t>tion</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Amoebiasis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96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0.31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4.56E-07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Focal adhesion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199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0.643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2.17E-06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gridSpan="2">
                  <a:txBody>
                    <a:bodyPr/>
                    <a:lstStyle/>
                    <a:p>
                      <a:pPr marL="76200" marR="0">
                        <a:lnSpc>
                          <a:spcPts val="1140"/>
                        </a:lnSpc>
                        <a:spcBef>
                          <a:spcPts val="0"/>
                        </a:spcBef>
                        <a:spcAft>
                          <a:spcPts val="0"/>
                        </a:spcAft>
                      </a:pPr>
                      <a:r>
                        <a:rPr lang="en-US" sz="800" dirty="0">
                          <a:effectLst/>
                          <a:latin typeface="Arial" panose="020B0604020202020204" pitchFamily="34" charset="0"/>
                          <a:ea typeface="Arial" panose="020B0604020202020204" pitchFamily="34" charset="0"/>
                        </a:rPr>
                        <a:t>PI3K-Akt signaling path-</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354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1.14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9.68E-06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8558">
                <a:tc>
                  <a:txBody>
                    <a:bodyPr/>
                    <a:lstStyle/>
                    <a:p>
                      <a:pPr marL="76200" marR="0">
                        <a:spcBef>
                          <a:spcPts val="0"/>
                        </a:spcBef>
                        <a:spcAft>
                          <a:spcPts val="0"/>
                        </a:spcAft>
                      </a:pPr>
                      <a:r>
                        <a:rPr lang="en-US" sz="800">
                          <a:effectLst/>
                          <a:latin typeface="Arial" panose="020B0604020202020204" pitchFamily="34" charset="0"/>
                          <a:ea typeface="Arial" panose="020B0604020202020204" pitchFamily="34" charset="0"/>
                        </a:rPr>
                        <a:t>way</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AGE-RAGE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25400" algn="r">
                        <a:lnSpc>
                          <a:spcPts val="1140"/>
                        </a:lnSpc>
                        <a:spcBef>
                          <a:spcPts val="0"/>
                        </a:spcBef>
                        <a:spcAft>
                          <a:spcPts val="0"/>
                        </a:spcAft>
                      </a:pPr>
                      <a:r>
                        <a:rPr lang="en-US" sz="800" dirty="0">
                          <a:effectLst/>
                          <a:latin typeface="Arial" panose="020B0604020202020204" pitchFamily="34" charset="0"/>
                          <a:ea typeface="Arial" panose="020B0604020202020204" pitchFamily="34" charset="0"/>
                        </a:rPr>
                        <a:t>signaling</a:t>
                      </a:r>
                      <a:endParaRPr lang="en-US" sz="900" dirty="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100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0.323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1.41E-05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13179">
                <a:tc>
                  <a:txBody>
                    <a:bodyPr/>
                    <a:lstStyle/>
                    <a:p>
                      <a:pPr marL="76200" marR="0">
                        <a:spcBef>
                          <a:spcPts val="0"/>
                        </a:spcBef>
                        <a:spcAft>
                          <a:spcPts val="0"/>
                        </a:spcAft>
                      </a:pPr>
                      <a:r>
                        <a:rPr lang="en-US" sz="800">
                          <a:effectLst/>
                          <a:latin typeface="Arial" panose="020B0604020202020204" pitchFamily="34" charset="0"/>
                          <a:ea typeface="Arial" panose="020B0604020202020204" pitchFamily="34" charset="0"/>
                        </a:rPr>
                        <a:t>pathway   in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25400" algn="r">
                        <a:spcBef>
                          <a:spcPts val="0"/>
                        </a:spcBef>
                        <a:spcAft>
                          <a:spcPts val="0"/>
                        </a:spcAft>
                      </a:pPr>
                      <a:r>
                        <a:rPr lang="en-US" sz="800">
                          <a:effectLst/>
                          <a:latin typeface="Arial" panose="020B0604020202020204" pitchFamily="34" charset="0"/>
                          <a:ea typeface="Arial" panose="020B0604020202020204" pitchFamily="34" charset="0"/>
                        </a:rPr>
                        <a:t>diabetic</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148558">
                <a:tc>
                  <a:txBody>
                    <a:bodyPr/>
                    <a:lstStyle/>
                    <a:p>
                      <a:pPr marL="76200" marR="0">
                        <a:spcBef>
                          <a:spcPts val="0"/>
                        </a:spcBef>
                        <a:spcAft>
                          <a:spcPts val="0"/>
                        </a:spcAft>
                      </a:pPr>
                      <a:r>
                        <a:rPr lang="en-US" sz="800" dirty="0">
                          <a:effectLst/>
                          <a:latin typeface="Arial" panose="020B0604020202020204" pitchFamily="34" charset="0"/>
                          <a:ea typeface="Arial" panose="020B0604020202020204" pitchFamily="34" charset="0"/>
                        </a:rPr>
                        <a:t>complications</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10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gridSpan="2">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Proteoglycans in cancer</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201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0.649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3.34E-05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gridSpan="2">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Platelet activation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124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0.401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4.01E-05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gridSpan="2">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Renin-angiotensin  sys-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0.0743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5.06E-05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8558">
                <a:tc>
                  <a:txBody>
                    <a:bodyPr/>
                    <a:lstStyle/>
                    <a:p>
                      <a:pPr marL="76200" marR="0">
                        <a:spcBef>
                          <a:spcPts val="0"/>
                        </a:spcBef>
                        <a:spcAft>
                          <a:spcPts val="0"/>
                        </a:spcAft>
                      </a:pPr>
                      <a:r>
                        <a:rPr lang="en-US" sz="800">
                          <a:effectLst/>
                          <a:latin typeface="Arial" panose="020B0604020202020204" pitchFamily="34" charset="0"/>
                          <a:ea typeface="Arial" panose="020B0604020202020204" pitchFamily="34" charset="0"/>
                        </a:rPr>
                        <a:t>tem</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gridSpan="2">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Hypertrophic cardiomy-</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85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0.275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0.000144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8558">
                <a:tc>
                  <a:txBody>
                    <a:bodyPr/>
                    <a:lstStyle/>
                    <a:p>
                      <a:pPr marL="76200" marR="0">
                        <a:spcBef>
                          <a:spcPts val="0"/>
                        </a:spcBef>
                        <a:spcAft>
                          <a:spcPts val="0"/>
                        </a:spcAft>
                      </a:pPr>
                      <a:r>
                        <a:rPr lang="en-US" sz="800">
                          <a:effectLst/>
                          <a:latin typeface="Arial" panose="020B0604020202020204" pitchFamily="34" charset="0"/>
                          <a:ea typeface="Arial" panose="020B0604020202020204" pitchFamily="34" charset="0"/>
                        </a:rPr>
                        <a:t>opathy (HCM)</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22722">
                <a:tc gridSpan="2">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Protein digestion and ab-</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90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0.291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4953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0.00018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8558">
                <a:tc>
                  <a:txBody>
                    <a:bodyPr/>
                    <a:lstStyle/>
                    <a:p>
                      <a:pPr marL="76200" marR="0">
                        <a:spcBef>
                          <a:spcPts val="0"/>
                        </a:spcBef>
                        <a:spcAft>
                          <a:spcPts val="0"/>
                        </a:spcAft>
                      </a:pPr>
                      <a:r>
                        <a:rPr lang="en-US" sz="800">
                          <a:effectLst/>
                          <a:latin typeface="Arial" panose="020B0604020202020204" pitchFamily="34" charset="0"/>
                          <a:ea typeface="Arial" panose="020B0604020202020204" pitchFamily="34" charset="0"/>
                        </a:rPr>
                        <a:t>sorption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7" name="Rectangle 16"/>
          <p:cNvSpPr/>
          <p:nvPr/>
        </p:nvSpPr>
        <p:spPr>
          <a:xfrm>
            <a:off x="3981797" y="834908"/>
            <a:ext cx="4572000" cy="524503"/>
          </a:xfrm>
          <a:prstGeom prst="rect">
            <a:avLst/>
          </a:prstGeom>
        </p:spPr>
        <p:txBody>
          <a:bodyPr>
            <a:spAutoFit/>
          </a:bodyPr>
          <a:lstStyle/>
          <a:p>
            <a:pPr marL="546100" marR="575310" algn="ctr">
              <a:lnSpc>
                <a:spcPct val="117000"/>
              </a:lnSpc>
            </a:pPr>
            <a:r>
              <a:rPr lang="en-US" sz="1200" b="1" i="1" dirty="0" smtClean="0">
                <a:latin typeface="+mn-lt"/>
                <a:ea typeface="Arial" panose="020B0604020202020204" pitchFamily="34" charset="0"/>
              </a:rPr>
              <a:t>Table:</a:t>
            </a:r>
            <a:r>
              <a:rPr lang="en-US" sz="1200" dirty="0" smtClean="0">
                <a:latin typeface="+mn-lt"/>
                <a:ea typeface="Arial" panose="020B0604020202020204" pitchFamily="34" charset="0"/>
              </a:rPr>
              <a:t> </a:t>
            </a:r>
            <a:r>
              <a:rPr lang="en-US" sz="1200" dirty="0">
                <a:latin typeface="+mn-lt"/>
                <a:ea typeface="Arial" panose="020B0604020202020204" pitchFamily="34" charset="0"/>
              </a:rPr>
              <a:t>The pathways involved with the common </a:t>
            </a:r>
            <a:r>
              <a:rPr lang="en-US" sz="1200" dirty="0" smtClean="0">
                <a:latin typeface="+mn-lt"/>
                <a:ea typeface="Arial" panose="020B0604020202020204" pitchFamily="34" charset="0"/>
              </a:rPr>
              <a:t>    genes </a:t>
            </a:r>
            <a:r>
              <a:rPr lang="en-US" sz="1200" dirty="0">
                <a:latin typeface="+mn-lt"/>
                <a:ea typeface="Arial" panose="020B0604020202020204" pitchFamily="34" charset="0"/>
              </a:rPr>
              <a:t>between NPC and Lung </a:t>
            </a:r>
            <a:r>
              <a:rPr lang="en-US" sz="1200" dirty="0" smtClean="0">
                <a:latin typeface="+mn-lt"/>
                <a:ea typeface="Arial" panose="020B0604020202020204" pitchFamily="34" charset="0"/>
              </a:rPr>
              <a:t>cancer</a:t>
            </a:r>
            <a:r>
              <a:rPr lang="en-US" sz="1200" dirty="0">
                <a:latin typeface="+mn-lt"/>
                <a:ea typeface="Arial" panose="020B0604020202020204" pitchFamily="34" charset="0"/>
              </a:rPr>
              <a:t>.</a:t>
            </a:r>
            <a:endParaRPr lang="en-US" sz="1200" dirty="0">
              <a:effectLst/>
              <a:latin typeface="+mn-lt"/>
              <a:ea typeface="Times New Roman" panose="02020603050405020304" pitchFamily="18" charset="0"/>
            </a:endParaRPr>
          </a:p>
        </p:txBody>
      </p:sp>
      <p:sp>
        <p:nvSpPr>
          <p:cNvPr id="18" name="Rectangle 17"/>
          <p:cNvSpPr/>
          <p:nvPr/>
        </p:nvSpPr>
        <p:spPr>
          <a:xfrm>
            <a:off x="1267795" y="896732"/>
            <a:ext cx="2451312" cy="276999"/>
          </a:xfrm>
          <a:prstGeom prst="rect">
            <a:avLst/>
          </a:prstGeom>
        </p:spPr>
        <p:txBody>
          <a:bodyPr wrap="none">
            <a:spAutoFit/>
          </a:bodyPr>
          <a:lstStyle/>
          <a:p>
            <a:r>
              <a:rPr lang="en-US" sz="1200" b="1" i="1" dirty="0" smtClean="0">
                <a:latin typeface="+mn-lt"/>
                <a:ea typeface="Arial" panose="020B0604020202020204" pitchFamily="34" charset="0"/>
              </a:rPr>
              <a:t>Table:</a:t>
            </a:r>
            <a:r>
              <a:rPr lang="en-US" sz="1200" dirty="0" smtClean="0">
                <a:latin typeface="+mn-lt"/>
                <a:ea typeface="Arial" panose="020B0604020202020204" pitchFamily="34" charset="0"/>
              </a:rPr>
              <a:t> </a:t>
            </a:r>
            <a:r>
              <a:rPr lang="en-US" sz="1200" dirty="0">
                <a:latin typeface="+mn-lt"/>
                <a:ea typeface="Arial" panose="020B0604020202020204" pitchFamily="34" charset="0"/>
              </a:rPr>
              <a:t>Top 10 selected Hub Proteins</a:t>
            </a:r>
            <a:endParaRPr lang="en-US" sz="1200" dirty="0">
              <a:latin typeface="+mn-lt"/>
            </a:endParaRPr>
          </a:p>
        </p:txBody>
      </p:sp>
      <p:sp>
        <p:nvSpPr>
          <p:cNvPr id="9" name="Date Placeholder 8"/>
          <p:cNvSpPr>
            <a:spLocks noGrp="1"/>
          </p:cNvSpPr>
          <p:nvPr>
            <p:ph type="dt" sz="half" idx="10"/>
          </p:nvPr>
        </p:nvSpPr>
        <p:spPr/>
        <p:txBody>
          <a:bodyPr/>
          <a:lstStyle/>
          <a:p>
            <a:fld id="{BF122870-B7BB-4E00-AD87-295C2DBDC5AE}" type="datetime1">
              <a:rPr lang="en-US" smtClean="0">
                <a:solidFill>
                  <a:prstClr val="black">
                    <a:tint val="75000"/>
                  </a:prstClr>
                </a:solidFill>
              </a:rPr>
              <a:t>11/13/2021</a:t>
            </a:fld>
            <a:endParaRPr lang="en-US">
              <a:solidFill>
                <a:prstClr val="black">
                  <a:tint val="75000"/>
                </a:prstClr>
              </a:solidFill>
            </a:endParaRPr>
          </a:p>
        </p:txBody>
      </p:sp>
      <p:sp>
        <p:nvSpPr>
          <p:cNvPr id="10" name="Slide Number Placeholder 9"/>
          <p:cNvSpPr>
            <a:spLocks noGrp="1"/>
          </p:cNvSpPr>
          <p:nvPr>
            <p:ph type="sldNum" sz="quarter" idx="12"/>
          </p:nvPr>
        </p:nvSpPr>
        <p:spPr/>
        <p:txBody>
          <a:bodyPr/>
          <a:lstStyle/>
          <a:p>
            <a:fld id="{C94AF543-3D46-4FAD-A649-794D255A0DCF}" type="slidenum">
              <a:rPr lang="en-US" smtClean="0">
                <a:solidFill>
                  <a:prstClr val="black">
                    <a:tint val="75000"/>
                  </a:prstClr>
                </a:solidFill>
              </a:rPr>
              <a:pPr/>
              <a:t>14</a:t>
            </a:fld>
            <a:endParaRPr lang="en-US">
              <a:solidFill>
                <a:prstClr val="black">
                  <a:tint val="75000"/>
                </a:prstClr>
              </a:solidFill>
            </a:endParaRPr>
          </a:p>
        </p:txBody>
      </p:sp>
      <p:sp>
        <p:nvSpPr>
          <p:cNvPr id="11" name="Footer Placeholder 10"/>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23543907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0"/>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kern="1200" dirty="0" smtClean="0">
                <a:solidFill>
                  <a:schemeClr val="tx1"/>
                </a:solidFill>
              </a:rPr>
              <a:t>TF-Common </a:t>
            </a:r>
            <a:r>
              <a:rPr lang="en-US" sz="2400" kern="1200" dirty="0">
                <a:solidFill>
                  <a:schemeClr val="tx1"/>
                </a:solidFill>
              </a:rPr>
              <a:t>G</a:t>
            </a:r>
            <a:r>
              <a:rPr lang="en-US" sz="2400" kern="1200" dirty="0" smtClean="0">
                <a:solidFill>
                  <a:schemeClr val="tx1"/>
                </a:solidFill>
              </a:rPr>
              <a:t>enes </a:t>
            </a:r>
            <a:r>
              <a:rPr lang="en-US" sz="2400" kern="1200" dirty="0">
                <a:solidFill>
                  <a:schemeClr val="tx1"/>
                </a:solidFill>
              </a:rPr>
              <a:t>I</a:t>
            </a:r>
            <a:r>
              <a:rPr lang="en-US" sz="2400" kern="1200" dirty="0" smtClean="0">
                <a:solidFill>
                  <a:schemeClr val="tx1"/>
                </a:solidFill>
              </a:rPr>
              <a:t>nteraction Network</a:t>
            </a:r>
            <a:endParaRPr lang="en-US" sz="2400" kern="1200" dirty="0">
              <a:solidFill>
                <a:schemeClr val="tx1"/>
              </a:solidFill>
            </a:endParaRPr>
          </a:p>
        </p:txBody>
      </p:sp>
      <p:sp>
        <p:nvSpPr>
          <p:cNvPr id="6" name="Title 5"/>
          <p:cNvSpPr>
            <a:spLocks noGrp="1"/>
          </p:cNvSpPr>
          <p:nvPr>
            <p:ph type="title"/>
          </p:nvPr>
        </p:nvSpPr>
        <p:spPr>
          <a:xfrm>
            <a:off x="452913" y="4461205"/>
            <a:ext cx="8238173" cy="575138"/>
          </a:xfrm>
        </p:spPr>
        <p:txBody>
          <a:bodyPr>
            <a:noAutofit/>
          </a:bodyPr>
          <a:lstStyle/>
          <a:p>
            <a:r>
              <a:rPr lang="en-GB" sz="1400" i="1" dirty="0" smtClean="0">
                <a:latin typeface="+mn-lt"/>
              </a:rPr>
              <a:t>Fig: </a:t>
            </a:r>
            <a:r>
              <a:rPr lang="en-US" sz="1400" i="1" dirty="0" smtClean="0">
                <a:latin typeface="+mn-lt"/>
              </a:rPr>
              <a:t>The interaction network between transcription factor and common 98 genes with 184 nodes and 745  edges.</a:t>
            </a:r>
            <a:r>
              <a:rPr lang="en-GB" sz="1400" i="1" dirty="0" smtClean="0">
                <a:latin typeface="+mn-lt"/>
              </a:rPr>
              <a:t/>
            </a:r>
            <a:br>
              <a:rPr lang="en-GB" sz="1400" i="1" dirty="0" smtClean="0">
                <a:latin typeface="+mn-lt"/>
              </a:rPr>
            </a:br>
            <a:endParaRPr lang="en-US" sz="1400" dirty="0">
              <a:latin typeface="+mn-lt"/>
            </a:endParaRPr>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1985901" y="1111523"/>
            <a:ext cx="4606932" cy="3263504"/>
          </a:xfrm>
        </p:spPr>
      </p:pic>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7" name="Date Placeholder 6"/>
          <p:cNvSpPr>
            <a:spLocks noGrp="1"/>
          </p:cNvSpPr>
          <p:nvPr>
            <p:ph type="dt" sz="half" idx="10"/>
          </p:nvPr>
        </p:nvSpPr>
        <p:spPr/>
        <p:txBody>
          <a:bodyPr/>
          <a:lstStyle/>
          <a:p>
            <a:fld id="{3C4E6349-BAB0-4E1E-A4BA-2B51AF07265C}" type="datetime1">
              <a:rPr lang="en-US" smtClean="0">
                <a:solidFill>
                  <a:prstClr val="black">
                    <a:tint val="75000"/>
                  </a:prstClr>
                </a:solidFill>
              </a:rPr>
              <a:t>11/13/2021</a:t>
            </a:fld>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smtClean="0">
                <a:solidFill>
                  <a:prstClr val="black">
                    <a:tint val="75000"/>
                  </a:prstClr>
                </a:solidFill>
              </a:rPr>
              <a:pPr/>
              <a:t>15</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26321107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kern="1200" dirty="0">
                <a:solidFill>
                  <a:schemeClr val="tx1"/>
                </a:solidFill>
              </a:rPr>
              <a:t>TF-Common Genes Interaction </a:t>
            </a:r>
            <a:r>
              <a:rPr lang="en-US" sz="2400" kern="1200" dirty="0" smtClean="0">
                <a:solidFill>
                  <a:schemeClr val="tx1"/>
                </a:solidFill>
              </a:rPr>
              <a:t>Network Analysis</a:t>
            </a:r>
            <a:endParaRPr lang="en-US" sz="2400" kern="1200" dirty="0">
              <a:solidFill>
                <a:schemeClr val="tx1"/>
              </a:solidFill>
            </a:endParaRPr>
          </a:p>
        </p:txBody>
      </p:sp>
      <p:graphicFrame>
        <p:nvGraphicFramePr>
          <p:cNvPr id="17" name="Content Placeholder 16"/>
          <p:cNvGraphicFramePr>
            <a:graphicFrameLocks noGrp="1"/>
          </p:cNvGraphicFramePr>
          <p:nvPr>
            <p:ph sz="half" idx="2"/>
            <p:extLst>
              <p:ext uri="{D42A27DB-BD31-4B8C-83A1-F6EECF244321}">
                <p14:modId xmlns:p14="http://schemas.microsoft.com/office/powerpoint/2010/main" xmlns="" val="2452736892"/>
              </p:ext>
            </p:extLst>
          </p:nvPr>
        </p:nvGraphicFramePr>
        <p:xfrm>
          <a:off x="4230139" y="1397942"/>
          <a:ext cx="3886201" cy="3123325"/>
        </p:xfrm>
        <a:graphic>
          <a:graphicData uri="http://schemas.openxmlformats.org/drawingml/2006/table">
            <a:tbl>
              <a:tblPr firstRow="1" firstCol="1" bandRow="1"/>
              <a:tblGrid>
                <a:gridCol w="593870"/>
                <a:gridCol w="406332"/>
                <a:gridCol w="718895"/>
                <a:gridCol w="718895"/>
                <a:gridCol w="718895"/>
                <a:gridCol w="729314"/>
              </a:tblGrid>
              <a:tr h="131276">
                <a:tc>
                  <a:txBody>
                    <a:bodyPr/>
                    <a:lstStyle/>
                    <a:p>
                      <a:pPr marL="88900" marR="0">
                        <a:spcBef>
                          <a:spcPts val="0"/>
                        </a:spcBef>
                        <a:spcAft>
                          <a:spcPts val="0"/>
                        </a:spcAft>
                      </a:pPr>
                      <a:r>
                        <a:rPr lang="en-US" sz="800" b="1" dirty="0">
                          <a:effectLst/>
                          <a:latin typeface="Arial" panose="020B0604020202020204" pitchFamily="34" charset="0"/>
                          <a:ea typeface="Arial" panose="020B0604020202020204" pitchFamily="34" charset="0"/>
                        </a:rPr>
                        <a:t>Pathway</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800" b="1">
                          <a:effectLst/>
                          <a:latin typeface="Arial" panose="020B0604020202020204" pitchFamily="34" charset="0"/>
                          <a:ea typeface="Arial" panose="020B0604020202020204" pitchFamily="34" charset="0"/>
                        </a:rPr>
                        <a:t>Total</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800" b="1">
                          <a:effectLst/>
                          <a:latin typeface="Arial" panose="020B0604020202020204" pitchFamily="34" charset="0"/>
                          <a:ea typeface="Arial" panose="020B0604020202020204" pitchFamily="34" charset="0"/>
                        </a:rPr>
                        <a:t>Expected</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800" b="1">
                          <a:effectLst/>
                          <a:latin typeface="Arial" panose="020B0604020202020204" pitchFamily="34" charset="0"/>
                          <a:ea typeface="Arial" panose="020B0604020202020204" pitchFamily="34" charset="0"/>
                        </a:rPr>
                        <a:t>Hits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800" b="1">
                          <a:effectLst/>
                          <a:latin typeface="Arial" panose="020B0604020202020204" pitchFamily="34" charset="0"/>
                          <a:ea typeface="Arial" panose="020B0604020202020204" pitchFamily="34" charset="0"/>
                        </a:rPr>
                        <a:t>P.Value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41154">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Prolactin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254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signal-</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0.841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8.44E-09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3779">
                <a:tc gridSpan="2">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ing pathway</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gridSpan="2">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Transcriptional</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186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2.24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dirty="0">
                          <a:effectLst/>
                          <a:latin typeface="Arial" panose="020B0604020202020204" pitchFamily="34" charset="0"/>
                          <a:ea typeface="Arial" panose="020B0604020202020204" pitchFamily="34" charset="0"/>
                        </a:rPr>
                        <a:t>2.85E-07</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3779">
                <a:tc gridSpan="2">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misregulation  in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143779">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cancer</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gridSpan="2">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HTLV-I infection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219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2.63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1.84E-06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Osteoclast</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25400" algn="r">
                        <a:lnSpc>
                          <a:spcPts val="1140"/>
                        </a:lnSpc>
                        <a:spcBef>
                          <a:spcPts val="0"/>
                        </a:spcBef>
                        <a:spcAft>
                          <a:spcPts val="0"/>
                        </a:spcAft>
                      </a:pPr>
                      <a:r>
                        <a:rPr lang="en-US" sz="800">
                          <a:effectLst/>
                          <a:latin typeface="Arial" panose="020B0604020202020204" pitchFamily="34" charset="0"/>
                          <a:ea typeface="Arial" panose="020B0604020202020204" pitchFamily="34" charset="0"/>
                        </a:rPr>
                        <a:t>differ-</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128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1.54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2.73E-06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3779">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entiation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Hepatitis B</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163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1.96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3.55E-06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gridSpan="2">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Leishmaniasis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0.889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2.70E-05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gridSpan="2">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Th17 cell differen-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107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1.29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3.96E-05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3779">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tiation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gridSpan="2">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Pathways in can-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530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6.37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4.80E-05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3779">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cer</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gridSpan="2">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Kaposi’s sarcoma-</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186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2.24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7.25E-05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3779">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associated</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25400" algn="r">
                        <a:spcBef>
                          <a:spcPts val="0"/>
                        </a:spcBef>
                        <a:spcAft>
                          <a:spcPts val="0"/>
                        </a:spcAft>
                      </a:pPr>
                      <a:r>
                        <a:rPr lang="en-US" sz="800">
                          <a:effectLst/>
                          <a:latin typeface="Arial" panose="020B0604020202020204" pitchFamily="34" charset="0"/>
                          <a:ea typeface="Arial" panose="020B0604020202020204" pitchFamily="34" charset="0"/>
                        </a:rPr>
                        <a:t>her-</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143779">
                <a:tc gridSpan="2">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pesvirus infection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8774">
                <a:tc gridSpan="2">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Th1 and Th2 cell</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92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1.11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0.00011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43779">
                <a:tc gridSpan="2">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differentiation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bl>
          </a:graphicData>
        </a:graphic>
      </p:graphicFrame>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graphicFrame>
        <p:nvGraphicFramePr>
          <p:cNvPr id="15" name="Content Placeholder 14"/>
          <p:cNvGraphicFramePr>
            <a:graphicFrameLocks noGrp="1"/>
          </p:cNvGraphicFramePr>
          <p:nvPr>
            <p:ph sz="half" idx="1"/>
            <p:extLst>
              <p:ext uri="{D42A27DB-BD31-4B8C-83A1-F6EECF244321}">
                <p14:modId xmlns:p14="http://schemas.microsoft.com/office/powerpoint/2010/main" xmlns="" val="4151033492"/>
              </p:ext>
            </p:extLst>
          </p:nvPr>
        </p:nvGraphicFramePr>
        <p:xfrm>
          <a:off x="96636" y="1438103"/>
          <a:ext cx="3886200" cy="2011509"/>
        </p:xfrm>
        <a:graphic>
          <a:graphicData uri="http://schemas.openxmlformats.org/drawingml/2006/table">
            <a:tbl>
              <a:tblPr firstRow="1" firstCol="1" bandRow="1"/>
              <a:tblGrid>
                <a:gridCol w="1003579"/>
                <a:gridCol w="1035608"/>
                <a:gridCol w="587201"/>
                <a:gridCol w="736670"/>
                <a:gridCol w="523142"/>
              </a:tblGrid>
              <a:tr h="173672">
                <a:tc>
                  <a:txBody>
                    <a:bodyPr/>
                    <a:lstStyle/>
                    <a:p>
                      <a:pPr marL="0" marR="0" algn="ctr">
                        <a:spcBef>
                          <a:spcPts val="0"/>
                        </a:spcBef>
                        <a:spcAft>
                          <a:spcPts val="0"/>
                        </a:spcAft>
                      </a:pPr>
                      <a:r>
                        <a:rPr lang="en-US" sz="8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b="1">
                          <a:effectLst/>
                          <a:latin typeface="Arial" panose="020B0604020202020204" pitchFamily="34" charset="0"/>
                          <a:ea typeface="Arial" panose="020B0604020202020204" pitchFamily="34" charset="0"/>
                        </a:rPr>
                        <a:t>Symbol</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b="1">
                          <a:effectLst/>
                          <a:latin typeface="Arial" panose="020B0604020202020204" pitchFamily="34" charset="0"/>
                          <a:ea typeface="Arial" panose="020B0604020202020204" pitchFamily="34" charset="0"/>
                        </a:rPr>
                        <a:t>Degree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b="1">
                          <a:effectLst/>
                          <a:latin typeface="Arial" panose="020B0604020202020204" pitchFamily="34" charset="0"/>
                          <a:ea typeface="Arial" panose="020B0604020202020204" pitchFamily="34" charset="0"/>
                        </a:rPr>
                        <a:t>Betweenness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86837">
                <a:tc>
                  <a:txBody>
                    <a:bodyPr/>
                    <a:lstStyle/>
                    <a:p>
                      <a:pPr marL="0" marR="0" algn="ctr">
                        <a:spcBef>
                          <a:spcPts val="0"/>
                        </a:spcBef>
                        <a:spcAft>
                          <a:spcPts val="0"/>
                        </a:spcAft>
                      </a:pPr>
                      <a:r>
                        <a:rPr lang="en-US" sz="10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FOXC1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66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3906.7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GATA2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47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1900.7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FOXL1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30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778.28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USF2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25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459.16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YY1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24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658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SRF</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23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456.5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NFIC</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20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445.28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TFAP2A</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19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981.36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CREB1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19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258.21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lgn="ctr">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PPARG</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18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gn="ctr">
                        <a:lnSpc>
                          <a:spcPts val="1140"/>
                        </a:lnSpc>
                        <a:spcBef>
                          <a:spcPts val="0"/>
                        </a:spcBef>
                        <a:spcAft>
                          <a:spcPts val="0"/>
                        </a:spcAft>
                      </a:pPr>
                      <a:r>
                        <a:rPr lang="en-US" sz="800">
                          <a:effectLst/>
                          <a:latin typeface="Arial" panose="020B0604020202020204" pitchFamily="34" charset="0"/>
                          <a:ea typeface="Arial" panose="020B0604020202020204" pitchFamily="34" charset="0"/>
                        </a:rPr>
                        <a:t>376.36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bl>
          </a:graphicData>
        </a:graphic>
      </p:graphicFrame>
      <p:sp>
        <p:nvSpPr>
          <p:cNvPr id="16"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8" name="Rectangle 4"/>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9" name="Rectangle 18"/>
          <p:cNvSpPr/>
          <p:nvPr/>
        </p:nvSpPr>
        <p:spPr>
          <a:xfrm>
            <a:off x="3724102" y="888663"/>
            <a:ext cx="4572000" cy="461665"/>
          </a:xfrm>
          <a:prstGeom prst="rect">
            <a:avLst/>
          </a:prstGeom>
        </p:spPr>
        <p:txBody>
          <a:bodyPr>
            <a:spAutoFit/>
          </a:bodyPr>
          <a:lstStyle/>
          <a:p>
            <a:pPr marR="3810" algn="ctr"/>
            <a:r>
              <a:rPr lang="en-US" sz="1200" b="1" i="1" dirty="0" smtClean="0">
                <a:latin typeface="+mn-lt"/>
                <a:ea typeface="Arial" panose="020B0604020202020204" pitchFamily="34" charset="0"/>
              </a:rPr>
              <a:t>Table:</a:t>
            </a:r>
            <a:r>
              <a:rPr lang="en-US" sz="1200" dirty="0" smtClean="0">
                <a:latin typeface="+mn-lt"/>
                <a:ea typeface="Arial" panose="020B0604020202020204" pitchFamily="34" charset="0"/>
              </a:rPr>
              <a:t> </a:t>
            </a:r>
            <a:r>
              <a:rPr lang="en-US" sz="1200" dirty="0">
                <a:latin typeface="+mn-lt"/>
                <a:ea typeface="Arial" panose="020B0604020202020204" pitchFamily="34" charset="0"/>
              </a:rPr>
              <a:t>10 Top-ranked KEGG pathways involved in TFs-genes interaction networks.</a:t>
            </a:r>
            <a:endParaRPr lang="en-US" sz="1200" dirty="0">
              <a:effectLst/>
              <a:latin typeface="+mn-lt"/>
              <a:ea typeface="Times New Roman" panose="02020603050405020304" pitchFamily="18" charset="0"/>
            </a:endParaRPr>
          </a:p>
        </p:txBody>
      </p:sp>
      <p:sp>
        <p:nvSpPr>
          <p:cNvPr id="20" name="Rectangle 19"/>
          <p:cNvSpPr/>
          <p:nvPr/>
        </p:nvSpPr>
        <p:spPr>
          <a:xfrm>
            <a:off x="1044864" y="888663"/>
            <a:ext cx="2408032" cy="276999"/>
          </a:xfrm>
          <a:prstGeom prst="rect">
            <a:avLst/>
          </a:prstGeom>
        </p:spPr>
        <p:txBody>
          <a:bodyPr wrap="none">
            <a:spAutoFit/>
          </a:bodyPr>
          <a:lstStyle/>
          <a:p>
            <a:r>
              <a:rPr lang="en-US" sz="1200" b="1" i="1" dirty="0" smtClean="0">
                <a:latin typeface="+mn-lt"/>
                <a:ea typeface="Arial" panose="020B0604020202020204" pitchFamily="34" charset="0"/>
              </a:rPr>
              <a:t>Table:</a:t>
            </a:r>
            <a:r>
              <a:rPr lang="en-US" sz="1200" dirty="0" smtClean="0">
                <a:latin typeface="+mn-lt"/>
                <a:ea typeface="Arial" panose="020B0604020202020204" pitchFamily="34" charset="0"/>
              </a:rPr>
              <a:t> </a:t>
            </a:r>
            <a:r>
              <a:rPr lang="en-US" sz="1200" dirty="0">
                <a:latin typeface="+mn-lt"/>
                <a:ea typeface="Arial" panose="020B0604020202020204" pitchFamily="34" charset="0"/>
              </a:rPr>
              <a:t>Top 10 selected reporter TFs</a:t>
            </a:r>
            <a:endParaRPr lang="en-US" sz="1200" dirty="0">
              <a:latin typeface="+mn-lt"/>
            </a:endParaRPr>
          </a:p>
        </p:txBody>
      </p:sp>
      <p:sp>
        <p:nvSpPr>
          <p:cNvPr id="10" name="Date Placeholder 9"/>
          <p:cNvSpPr>
            <a:spLocks noGrp="1"/>
          </p:cNvSpPr>
          <p:nvPr>
            <p:ph type="dt" sz="half" idx="10"/>
          </p:nvPr>
        </p:nvSpPr>
        <p:spPr/>
        <p:txBody>
          <a:bodyPr/>
          <a:lstStyle/>
          <a:p>
            <a:fld id="{B635FA88-E7C8-4D44-8B35-DFBFC6B9FCA7}" type="datetime1">
              <a:rPr lang="en-US" smtClean="0">
                <a:solidFill>
                  <a:prstClr val="black">
                    <a:tint val="75000"/>
                  </a:prstClr>
                </a:solidFill>
              </a:rPr>
              <a:t>11/13/2021</a:t>
            </a:fld>
            <a:endParaRPr lang="en-US">
              <a:solidFill>
                <a:prstClr val="black">
                  <a:tint val="75000"/>
                </a:prstClr>
              </a:solidFill>
            </a:endParaRPr>
          </a:p>
        </p:txBody>
      </p:sp>
      <p:sp>
        <p:nvSpPr>
          <p:cNvPr id="11" name="Slide Number Placeholder 10"/>
          <p:cNvSpPr>
            <a:spLocks noGrp="1"/>
          </p:cNvSpPr>
          <p:nvPr>
            <p:ph type="sldNum" sz="quarter" idx="12"/>
          </p:nvPr>
        </p:nvSpPr>
        <p:spPr/>
        <p:txBody>
          <a:bodyPr/>
          <a:lstStyle/>
          <a:p>
            <a:fld id="{C94AF543-3D46-4FAD-A649-794D255A0DCF}" type="slidenum">
              <a:rPr lang="en-US" smtClean="0">
                <a:solidFill>
                  <a:prstClr val="black">
                    <a:tint val="75000"/>
                  </a:prstClr>
                </a:solidFill>
              </a:rPr>
              <a:pPr/>
              <a:t>16</a:t>
            </a:fld>
            <a:endParaRPr lang="en-US">
              <a:solidFill>
                <a:prstClr val="black">
                  <a:tint val="75000"/>
                </a:prstClr>
              </a:solidFill>
            </a:endParaRPr>
          </a:p>
        </p:txBody>
      </p:sp>
      <p:sp>
        <p:nvSpPr>
          <p:cNvPr id="12" name="Footer Placeholder 11"/>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3618018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kern="1200" dirty="0" err="1" smtClean="0">
                <a:solidFill>
                  <a:schemeClr val="tx1"/>
                </a:solidFill>
              </a:rPr>
              <a:t>miRNA</a:t>
            </a:r>
            <a:r>
              <a:rPr lang="en-US" sz="2400" kern="1200" dirty="0" smtClean="0">
                <a:solidFill>
                  <a:schemeClr val="tx1"/>
                </a:solidFill>
              </a:rPr>
              <a:t>-Common </a:t>
            </a:r>
            <a:r>
              <a:rPr lang="en-US" sz="2400" kern="1200" dirty="0">
                <a:solidFill>
                  <a:schemeClr val="tx1"/>
                </a:solidFill>
              </a:rPr>
              <a:t>Genes Interaction Network</a:t>
            </a:r>
          </a:p>
        </p:txBody>
      </p:sp>
      <p:sp>
        <p:nvSpPr>
          <p:cNvPr id="6" name="Title 5"/>
          <p:cNvSpPr>
            <a:spLocks noGrp="1"/>
          </p:cNvSpPr>
          <p:nvPr>
            <p:ph type="title"/>
          </p:nvPr>
        </p:nvSpPr>
        <p:spPr>
          <a:xfrm>
            <a:off x="905827" y="4194061"/>
            <a:ext cx="8238173" cy="575138"/>
          </a:xfrm>
        </p:spPr>
        <p:txBody>
          <a:bodyPr>
            <a:normAutofit fontScale="90000"/>
          </a:bodyPr>
          <a:lstStyle/>
          <a:p>
            <a:r>
              <a:rPr lang="en-US" dirty="0"/>
              <a:t> </a:t>
            </a:r>
            <a:br>
              <a:rPr lang="en-US" dirty="0"/>
            </a:br>
            <a:r>
              <a:rPr lang="en-US" sz="1600" i="1" dirty="0" smtClean="0">
                <a:latin typeface="+mn-lt"/>
              </a:rPr>
              <a:t>Fig:</a:t>
            </a:r>
            <a:r>
              <a:rPr lang="en-US" sz="1600" dirty="0" smtClean="0">
                <a:latin typeface="+mn-lt"/>
              </a:rPr>
              <a:t> </a:t>
            </a:r>
            <a:r>
              <a:rPr lang="en-US" sz="1600" dirty="0">
                <a:latin typeface="+mn-lt"/>
              </a:rPr>
              <a:t>The interaction network between micro RNA and common 98 genes with</a:t>
            </a:r>
            <a:br>
              <a:rPr lang="en-US" sz="1600" dirty="0">
                <a:latin typeface="+mn-lt"/>
              </a:rPr>
            </a:br>
            <a:r>
              <a:rPr lang="en-US" sz="1600" dirty="0">
                <a:latin typeface="+mn-lt"/>
              </a:rPr>
              <a:t> </a:t>
            </a:r>
            <a:r>
              <a:rPr lang="en-US" sz="1600" dirty="0" smtClean="0">
                <a:latin typeface="+mn-lt"/>
              </a:rPr>
              <a:t>740 </a:t>
            </a:r>
            <a:r>
              <a:rPr lang="en-US" sz="1600" dirty="0">
                <a:latin typeface="+mn-lt"/>
              </a:rPr>
              <a:t>nodes and 872 edges.</a:t>
            </a:r>
            <a:br>
              <a:rPr lang="en-US" sz="1600" dirty="0">
                <a:latin typeface="+mn-lt"/>
              </a:rPr>
            </a:br>
            <a:endParaRPr lang="en-US" sz="1600" dirty="0">
              <a:latin typeface="+mn-lt"/>
            </a:endParaRPr>
          </a:p>
        </p:txBody>
      </p:sp>
      <p:pic>
        <p:nvPicPr>
          <p:cNvPr id="9" name="Content Placeholder 8"/>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409633" y="1005866"/>
            <a:ext cx="4302112" cy="3163490"/>
          </a:xfrm>
        </p:spPr>
      </p:pic>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7" name="Date Placeholder 6"/>
          <p:cNvSpPr>
            <a:spLocks noGrp="1"/>
          </p:cNvSpPr>
          <p:nvPr>
            <p:ph type="dt" sz="half" idx="10"/>
          </p:nvPr>
        </p:nvSpPr>
        <p:spPr/>
        <p:txBody>
          <a:bodyPr/>
          <a:lstStyle/>
          <a:p>
            <a:fld id="{EE23DF6C-003F-4ACD-8859-AA2D38D42965}" type="datetime1">
              <a:rPr lang="en-US" smtClean="0">
                <a:solidFill>
                  <a:prstClr val="black">
                    <a:tint val="75000"/>
                  </a:prstClr>
                </a:solidFill>
              </a:rPr>
              <a:t>11/13/2021</a:t>
            </a:fld>
            <a:endParaRPr lang="en-US">
              <a:solidFill>
                <a:prstClr val="black">
                  <a:tint val="75000"/>
                </a:prstClr>
              </a:solidFill>
            </a:endParaRPr>
          </a:p>
        </p:txBody>
      </p:sp>
      <p:sp>
        <p:nvSpPr>
          <p:cNvPr id="10" name="Slide Number Placeholder 9"/>
          <p:cNvSpPr>
            <a:spLocks noGrp="1"/>
          </p:cNvSpPr>
          <p:nvPr>
            <p:ph type="sldNum" sz="quarter" idx="12"/>
          </p:nvPr>
        </p:nvSpPr>
        <p:spPr/>
        <p:txBody>
          <a:bodyPr/>
          <a:lstStyle/>
          <a:p>
            <a:fld id="{C94AF543-3D46-4FAD-A649-794D255A0DCF}" type="slidenum">
              <a:rPr lang="en-US" smtClean="0">
                <a:solidFill>
                  <a:prstClr val="black">
                    <a:tint val="75000"/>
                  </a:prstClr>
                </a:solidFill>
              </a:rPr>
              <a:pPr/>
              <a:t>17</a:t>
            </a:fld>
            <a:endParaRPr lang="en-US">
              <a:solidFill>
                <a:prstClr val="black">
                  <a:tint val="75000"/>
                </a:prstClr>
              </a:solidFill>
            </a:endParaRPr>
          </a:p>
        </p:txBody>
      </p:sp>
      <p:sp>
        <p:nvSpPr>
          <p:cNvPr id="11" name="Footer Placeholder 10"/>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1989045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kern="1200" dirty="0" err="1">
                <a:solidFill>
                  <a:schemeClr val="tx1"/>
                </a:solidFill>
              </a:rPr>
              <a:t>miRNA</a:t>
            </a:r>
            <a:r>
              <a:rPr lang="en-US" sz="2400" kern="1200" dirty="0">
                <a:solidFill>
                  <a:schemeClr val="tx1"/>
                </a:solidFill>
              </a:rPr>
              <a:t>-Common Genes Interaction </a:t>
            </a:r>
            <a:r>
              <a:rPr lang="en-US" sz="2400" kern="1200" dirty="0" smtClean="0">
                <a:solidFill>
                  <a:schemeClr val="tx1"/>
                </a:solidFill>
              </a:rPr>
              <a:t>Network Analysis</a:t>
            </a:r>
            <a:endParaRPr lang="en-US" sz="2400" kern="1200" dirty="0">
              <a:solidFill>
                <a:schemeClr val="tx1"/>
              </a:solidFill>
            </a:endParaRP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xmlns="" val="2198473386"/>
              </p:ext>
            </p:extLst>
          </p:nvPr>
        </p:nvGraphicFramePr>
        <p:xfrm>
          <a:off x="163138" y="1521949"/>
          <a:ext cx="3886200" cy="1977537"/>
        </p:xfrm>
        <a:graphic>
          <a:graphicData uri="http://schemas.openxmlformats.org/drawingml/2006/table">
            <a:tbl>
              <a:tblPr firstRow="1" firstCol="1" bandRow="1"/>
              <a:tblGrid>
                <a:gridCol w="1003579"/>
                <a:gridCol w="1035608"/>
                <a:gridCol w="587201"/>
                <a:gridCol w="736670"/>
                <a:gridCol w="523142"/>
              </a:tblGrid>
              <a:tr h="121711">
                <a:tc>
                  <a:txBody>
                    <a:bodyPr/>
                    <a:lstStyle/>
                    <a:p>
                      <a:pPr marL="0" marR="0">
                        <a:spcBef>
                          <a:spcPts val="0"/>
                        </a:spcBef>
                        <a:spcAft>
                          <a:spcPts val="0"/>
                        </a:spcAft>
                      </a:pPr>
                      <a:r>
                        <a:rPr lang="en-US" sz="8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b="1" dirty="0">
                          <a:effectLst/>
                          <a:latin typeface="Arial" panose="020B0604020202020204" pitchFamily="34" charset="0"/>
                          <a:ea typeface="Arial" panose="020B0604020202020204" pitchFamily="34" charset="0"/>
                        </a:rPr>
                        <a:t>Symbol</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b="1">
                          <a:effectLst/>
                          <a:latin typeface="Arial" panose="020B0604020202020204" pitchFamily="34" charset="0"/>
                          <a:ea typeface="Arial" panose="020B0604020202020204" pitchFamily="34" charset="0"/>
                        </a:rPr>
                        <a:t>Degree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b="1">
                          <a:effectLst/>
                          <a:latin typeface="Arial" panose="020B0604020202020204" pitchFamily="34" charset="0"/>
                          <a:ea typeface="Arial" panose="020B0604020202020204" pitchFamily="34" charset="0"/>
                        </a:rPr>
                        <a:t>Betweenness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86837">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hsa-mir-335-5p</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31203.41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hsa-miR-768-5p</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8009.46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hsa-mir-26b-5p</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2795.99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hsa-miR-30b</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2232.98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hsa-mir-1-3p</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16611.77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hsa-mir-124-3p</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14194.76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hsa-miR-101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2705.78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hsa-miR-144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2474.61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hsa-miR-30a</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1585.67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121711">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hsa-miR-16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1546.21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8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r h="0">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r>
            </a:tbl>
          </a:graphicData>
        </a:graphic>
      </p:graphicFrame>
      <p:graphicFrame>
        <p:nvGraphicFramePr>
          <p:cNvPr id="11" name="Content Placeholder 10"/>
          <p:cNvGraphicFramePr>
            <a:graphicFrameLocks noGrp="1"/>
          </p:cNvGraphicFramePr>
          <p:nvPr>
            <p:ph sz="half" idx="2"/>
            <p:extLst>
              <p:ext uri="{D42A27DB-BD31-4B8C-83A1-F6EECF244321}">
                <p14:modId xmlns:p14="http://schemas.microsoft.com/office/powerpoint/2010/main" xmlns="" val="1501250268"/>
              </p:ext>
            </p:extLst>
          </p:nvPr>
        </p:nvGraphicFramePr>
        <p:xfrm>
          <a:off x="4329893" y="1479666"/>
          <a:ext cx="3886198" cy="2945261"/>
        </p:xfrm>
        <a:graphic>
          <a:graphicData uri="http://schemas.openxmlformats.org/drawingml/2006/table">
            <a:tbl>
              <a:tblPr firstRow="1" firstCol="1" bandRow="1"/>
              <a:tblGrid>
                <a:gridCol w="1126001"/>
                <a:gridCol w="687558"/>
                <a:gridCol w="687558"/>
                <a:gridCol w="687558"/>
                <a:gridCol w="697523"/>
              </a:tblGrid>
              <a:tr h="154805">
                <a:tc>
                  <a:txBody>
                    <a:bodyPr/>
                    <a:lstStyle/>
                    <a:p>
                      <a:pPr marL="88900" marR="0">
                        <a:spcBef>
                          <a:spcPts val="0"/>
                        </a:spcBef>
                        <a:spcAft>
                          <a:spcPts val="0"/>
                        </a:spcAft>
                      </a:pPr>
                      <a:r>
                        <a:rPr lang="en-US" sz="800" b="1">
                          <a:effectLst/>
                          <a:latin typeface="Arial" panose="020B0604020202020204" pitchFamily="34" charset="0"/>
                          <a:ea typeface="Arial" panose="020B0604020202020204" pitchFamily="34" charset="0"/>
                        </a:rPr>
                        <a:t>Pathway</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800" b="1">
                          <a:effectLst/>
                          <a:latin typeface="Arial" panose="020B0604020202020204" pitchFamily="34" charset="0"/>
                          <a:ea typeface="Arial" panose="020B0604020202020204" pitchFamily="34" charset="0"/>
                        </a:rPr>
                        <a:t>Total</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800" b="1">
                          <a:effectLst/>
                          <a:latin typeface="Arial" panose="020B0604020202020204" pitchFamily="34" charset="0"/>
                          <a:ea typeface="Arial" panose="020B0604020202020204" pitchFamily="34" charset="0"/>
                        </a:rPr>
                        <a:t>Expected</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800" b="1">
                          <a:effectLst/>
                          <a:latin typeface="Arial" panose="020B0604020202020204" pitchFamily="34" charset="0"/>
                          <a:ea typeface="Arial" panose="020B0604020202020204" pitchFamily="34" charset="0"/>
                        </a:rPr>
                        <a:t>Hits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800" b="1">
                          <a:effectLst/>
                          <a:latin typeface="Arial" panose="020B0604020202020204" pitchFamily="34" charset="0"/>
                          <a:ea typeface="Arial" panose="020B0604020202020204" pitchFamily="34" charset="0"/>
                        </a:rPr>
                        <a:t>P.Value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39360">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2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Complement and co-</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0.317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0.00375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37512">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agulation cascades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Protein digestion and</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90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0.361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0.00541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37512">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absorption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Prion diseases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0.14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0.00851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Tyrosine metabolism</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0.144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0.00899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Systemic  lupus  ery-</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133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0.533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0.0157</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37512">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thematosus</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Phagosome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152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0.609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3</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0.0224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Cytokine-cytokine re-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294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1.18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0.0286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37512">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ceptor interaction</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Drug  metabolism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0.288</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0.0334</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37512">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cytochrome P450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Metabolism of xeno-</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76</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0.305</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0.0369</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37512">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biotics by cytochrome</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137512">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P450</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13597">
                <a:tc>
                  <a:txBody>
                    <a:bodyPr/>
                    <a:lstStyle/>
                    <a:p>
                      <a:pPr marL="889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Taurine and hypotau-</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0.0441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1</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800">
                          <a:effectLst/>
                          <a:latin typeface="Arial" panose="020B0604020202020204" pitchFamily="34" charset="0"/>
                          <a:ea typeface="Arial" panose="020B0604020202020204" pitchFamily="34" charset="0"/>
                        </a:rPr>
                        <a:t>0.0432</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37512">
                <a:tc>
                  <a:txBody>
                    <a:bodyPr/>
                    <a:lstStyle/>
                    <a:p>
                      <a:pPr marL="88900" marR="0">
                        <a:spcBef>
                          <a:spcPts val="0"/>
                        </a:spcBef>
                        <a:spcAft>
                          <a:spcPts val="0"/>
                        </a:spcAft>
                      </a:pPr>
                      <a:r>
                        <a:rPr lang="en-US" sz="800">
                          <a:effectLst/>
                          <a:latin typeface="Arial" panose="020B0604020202020204" pitchFamily="34" charset="0"/>
                          <a:ea typeface="Arial" panose="020B0604020202020204" pitchFamily="34" charset="0"/>
                        </a:rPr>
                        <a:t>rine metabolism</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900">
                          <a:effectLst/>
                          <a:latin typeface="Times New Roman" panose="02020603050405020304" pitchFamily="18" charset="0"/>
                          <a:ea typeface="Times New Roman" panose="02020603050405020304" pitchFamily="18" charset="0"/>
                        </a:rPr>
                        <a:t>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9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9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bl>
          </a:graphicData>
        </a:graphic>
      </p:graphicFrame>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10"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12"/>
          <p:cNvSpPr/>
          <p:nvPr/>
        </p:nvSpPr>
        <p:spPr>
          <a:xfrm>
            <a:off x="3890357" y="917515"/>
            <a:ext cx="4572000" cy="511166"/>
          </a:xfrm>
          <a:prstGeom prst="rect">
            <a:avLst/>
          </a:prstGeom>
        </p:spPr>
        <p:txBody>
          <a:bodyPr>
            <a:spAutoFit/>
          </a:bodyPr>
          <a:lstStyle/>
          <a:p>
            <a:pPr marL="558800" marR="562610" algn="ctr">
              <a:lnSpc>
                <a:spcPct val="117000"/>
              </a:lnSpc>
            </a:pPr>
            <a:r>
              <a:rPr lang="en-US" sz="1200" b="1" i="1" dirty="0" smtClean="0">
                <a:latin typeface="+mn-lt"/>
                <a:ea typeface="Arial" panose="020B0604020202020204" pitchFamily="34" charset="0"/>
              </a:rPr>
              <a:t>Table:</a:t>
            </a:r>
            <a:r>
              <a:rPr lang="en-US" sz="1200" dirty="0" smtClean="0">
                <a:latin typeface="+mn-lt"/>
                <a:ea typeface="Arial" panose="020B0604020202020204" pitchFamily="34" charset="0"/>
              </a:rPr>
              <a:t> </a:t>
            </a:r>
            <a:r>
              <a:rPr lang="en-US" sz="1200" dirty="0">
                <a:latin typeface="+mn-lt"/>
                <a:ea typeface="Arial" panose="020B0604020202020204" pitchFamily="34" charset="0"/>
              </a:rPr>
              <a:t>10 Top-ranked KEGG pathways involved in the micro RNAs-genes interaction network.</a:t>
            </a:r>
            <a:endParaRPr lang="en-US" sz="1200" dirty="0">
              <a:effectLst/>
              <a:latin typeface="+mn-lt"/>
              <a:ea typeface="Times New Roman" panose="02020603050405020304" pitchFamily="18" charset="0"/>
            </a:endParaRPr>
          </a:p>
        </p:txBody>
      </p:sp>
      <p:sp>
        <p:nvSpPr>
          <p:cNvPr id="14" name="Rectangle 13"/>
          <p:cNvSpPr/>
          <p:nvPr/>
        </p:nvSpPr>
        <p:spPr>
          <a:xfrm>
            <a:off x="994025" y="1034598"/>
            <a:ext cx="2693366" cy="276999"/>
          </a:xfrm>
          <a:prstGeom prst="rect">
            <a:avLst/>
          </a:prstGeom>
        </p:spPr>
        <p:txBody>
          <a:bodyPr wrap="none">
            <a:spAutoFit/>
          </a:bodyPr>
          <a:lstStyle/>
          <a:p>
            <a:r>
              <a:rPr lang="en-US" sz="1200" b="1" i="1" dirty="0" smtClean="0">
                <a:latin typeface="+mn-lt"/>
                <a:ea typeface="Arial" panose="020B0604020202020204" pitchFamily="34" charset="0"/>
              </a:rPr>
              <a:t>Table:</a:t>
            </a:r>
            <a:r>
              <a:rPr lang="en-US" sz="1200" dirty="0" smtClean="0">
                <a:latin typeface="+mn-lt"/>
                <a:ea typeface="Arial" panose="020B0604020202020204" pitchFamily="34" charset="0"/>
              </a:rPr>
              <a:t> </a:t>
            </a:r>
            <a:r>
              <a:rPr lang="en-US" sz="1200" dirty="0">
                <a:latin typeface="+mn-lt"/>
                <a:ea typeface="Arial" panose="020B0604020202020204" pitchFamily="34" charset="0"/>
              </a:rPr>
              <a:t>Top 10 selected reporter </a:t>
            </a:r>
            <a:r>
              <a:rPr lang="en-US" sz="1200" dirty="0" err="1">
                <a:latin typeface="+mn-lt"/>
                <a:ea typeface="Arial" panose="020B0604020202020204" pitchFamily="34" charset="0"/>
              </a:rPr>
              <a:t>miRNAs</a:t>
            </a:r>
            <a:endParaRPr lang="en-US" sz="1200" dirty="0">
              <a:latin typeface="+mn-lt"/>
            </a:endParaRPr>
          </a:p>
        </p:txBody>
      </p:sp>
      <p:sp>
        <p:nvSpPr>
          <p:cNvPr id="15" name="Date Placeholder 14"/>
          <p:cNvSpPr>
            <a:spLocks noGrp="1"/>
          </p:cNvSpPr>
          <p:nvPr>
            <p:ph type="dt" sz="half" idx="10"/>
          </p:nvPr>
        </p:nvSpPr>
        <p:spPr/>
        <p:txBody>
          <a:bodyPr/>
          <a:lstStyle/>
          <a:p>
            <a:fld id="{1E10CF95-7843-4B52-AAFA-D93F898EFCDD}" type="datetime1">
              <a:rPr lang="en-US" smtClean="0">
                <a:solidFill>
                  <a:prstClr val="black">
                    <a:tint val="75000"/>
                  </a:prstClr>
                </a:solidFill>
              </a:rPr>
              <a:t>11/13/2021</a:t>
            </a:fld>
            <a:endParaRPr lang="en-US">
              <a:solidFill>
                <a:prstClr val="black">
                  <a:tint val="75000"/>
                </a:prstClr>
              </a:solidFill>
            </a:endParaRPr>
          </a:p>
        </p:txBody>
      </p:sp>
      <p:sp>
        <p:nvSpPr>
          <p:cNvPr id="16" name="Slide Number Placeholder 15"/>
          <p:cNvSpPr>
            <a:spLocks noGrp="1"/>
          </p:cNvSpPr>
          <p:nvPr>
            <p:ph type="sldNum" sz="quarter" idx="12"/>
          </p:nvPr>
        </p:nvSpPr>
        <p:spPr/>
        <p:txBody>
          <a:bodyPr/>
          <a:lstStyle/>
          <a:p>
            <a:fld id="{C94AF543-3D46-4FAD-A649-794D255A0DCF}" type="slidenum">
              <a:rPr lang="en-US" smtClean="0">
                <a:solidFill>
                  <a:prstClr val="black">
                    <a:tint val="75000"/>
                  </a:prstClr>
                </a:solidFill>
              </a:rPr>
              <a:pPr/>
              <a:t>18</a:t>
            </a:fld>
            <a:endParaRPr lang="en-US">
              <a:solidFill>
                <a:prstClr val="black">
                  <a:tint val="75000"/>
                </a:prstClr>
              </a:solidFill>
            </a:endParaRPr>
          </a:p>
        </p:txBody>
      </p:sp>
      <p:sp>
        <p:nvSpPr>
          <p:cNvPr id="17" name="Footer Placeholder 16"/>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162294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792"/>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dirty="0">
                <a:solidFill>
                  <a:schemeClr val="tx1"/>
                </a:solidFill>
              </a:rPr>
              <a:t>TF-</a:t>
            </a:r>
            <a:r>
              <a:rPr lang="en-US" sz="2400" dirty="0" err="1">
                <a:solidFill>
                  <a:schemeClr val="tx1"/>
                </a:solidFill>
              </a:rPr>
              <a:t>miRNAs</a:t>
            </a:r>
            <a:r>
              <a:rPr lang="en-US" sz="2400" dirty="0">
                <a:solidFill>
                  <a:schemeClr val="tx1"/>
                </a:solidFill>
              </a:rPr>
              <a:t> </a:t>
            </a:r>
            <a:r>
              <a:rPr lang="en-US" sz="2400" dirty="0" err="1">
                <a:solidFill>
                  <a:schemeClr val="tx1"/>
                </a:solidFill>
              </a:rPr>
              <a:t>coagulatory</a:t>
            </a:r>
            <a:r>
              <a:rPr lang="en-US" sz="2400" dirty="0">
                <a:solidFill>
                  <a:schemeClr val="tx1"/>
                </a:solidFill>
              </a:rPr>
              <a:t> network</a:t>
            </a:r>
            <a:endParaRPr lang="en-US" sz="2400" kern="1200" dirty="0">
              <a:solidFill>
                <a:schemeClr val="tx1"/>
              </a:solidFill>
            </a:endParaRPr>
          </a:p>
        </p:txBody>
      </p:sp>
      <p:sp>
        <p:nvSpPr>
          <p:cNvPr id="6" name="Title 5"/>
          <p:cNvSpPr>
            <a:spLocks noGrp="1"/>
          </p:cNvSpPr>
          <p:nvPr>
            <p:ph type="title"/>
          </p:nvPr>
        </p:nvSpPr>
        <p:spPr>
          <a:xfrm>
            <a:off x="452913" y="4733212"/>
            <a:ext cx="8238173" cy="575138"/>
          </a:xfrm>
        </p:spPr>
        <p:txBody>
          <a:bodyPr>
            <a:normAutofit fontScale="90000"/>
          </a:bodyPr>
          <a:lstStyle/>
          <a:p>
            <a:r>
              <a:rPr lang="en-US" sz="1300" i="1" dirty="0" smtClean="0">
                <a:latin typeface="+mn-lt"/>
              </a:rPr>
              <a:t>                         Fig:</a:t>
            </a:r>
            <a:r>
              <a:rPr lang="en-US" sz="1300" dirty="0" smtClean="0">
                <a:latin typeface="+mn-lt"/>
              </a:rPr>
              <a:t> </a:t>
            </a:r>
            <a:r>
              <a:rPr lang="en-US" sz="1300" dirty="0">
                <a:latin typeface="+mn-lt"/>
              </a:rPr>
              <a:t>The TF-</a:t>
            </a:r>
            <a:r>
              <a:rPr lang="en-US" sz="1300" dirty="0" err="1">
                <a:latin typeface="+mn-lt"/>
              </a:rPr>
              <a:t>miRNAs</a:t>
            </a:r>
            <a:r>
              <a:rPr lang="en-US" sz="1300" dirty="0">
                <a:latin typeface="+mn-lt"/>
              </a:rPr>
              <a:t> </a:t>
            </a:r>
            <a:r>
              <a:rPr lang="en-US" sz="1300" dirty="0" err="1">
                <a:latin typeface="+mn-lt"/>
              </a:rPr>
              <a:t>coagulatory</a:t>
            </a:r>
            <a:r>
              <a:rPr lang="en-US" sz="1300" dirty="0">
                <a:latin typeface="+mn-lt"/>
              </a:rPr>
              <a:t> network with 622 nodes and 1211 edges using 98 common genes</a:t>
            </a:r>
            <a:br>
              <a:rPr lang="en-US" sz="1300" dirty="0">
                <a:latin typeface="+mn-lt"/>
              </a:rPr>
            </a:br>
            <a:r>
              <a:rPr lang="en-US" dirty="0"/>
              <a:t/>
            </a:r>
            <a:br>
              <a:rPr lang="en-US" dirty="0"/>
            </a:br>
            <a:endParaRPr lang="en-US" dirty="0"/>
          </a:p>
        </p:txBody>
      </p:sp>
      <p:pic>
        <p:nvPicPr>
          <p:cNvPr id="3" name="Content Placeholder 2"/>
          <p:cNvPicPr>
            <a:picLocks noGrp="1" noChangeAspect="1"/>
          </p:cNvPicPr>
          <p:nvPr>
            <p:ph idx="1"/>
          </p:nvPr>
        </p:nvPicPr>
        <p:blipFill>
          <a:blip r:embed="rId2" cstate="print">
            <a:extLst>
              <a:ext uri="{28A0092B-C50C-407E-A947-70E740481C1C}">
                <a14:useLocalDpi xmlns:a14="http://schemas.microsoft.com/office/drawing/2010/main" xmlns="" val="0"/>
              </a:ext>
            </a:extLst>
          </a:blip>
          <a:stretch>
            <a:fillRect/>
          </a:stretch>
        </p:blipFill>
        <p:spPr>
          <a:xfrm>
            <a:off x="2268534" y="1111524"/>
            <a:ext cx="4606932" cy="3263504"/>
          </a:xfrm>
        </p:spPr>
      </p:pic>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7" name="Date Placeholder 6"/>
          <p:cNvSpPr>
            <a:spLocks noGrp="1"/>
          </p:cNvSpPr>
          <p:nvPr>
            <p:ph type="dt" sz="half" idx="10"/>
          </p:nvPr>
        </p:nvSpPr>
        <p:spPr/>
        <p:txBody>
          <a:bodyPr/>
          <a:lstStyle/>
          <a:p>
            <a:fld id="{9A5921EE-3093-4011-92E5-15349568E57B}" type="datetime1">
              <a:rPr lang="en-US" smtClean="0">
                <a:solidFill>
                  <a:prstClr val="black">
                    <a:tint val="75000"/>
                  </a:prstClr>
                </a:solidFill>
              </a:rPr>
              <a:t>11/13/2021</a:t>
            </a:fld>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smtClean="0">
                <a:solidFill>
                  <a:prstClr val="black">
                    <a:tint val="75000"/>
                  </a:prstClr>
                </a:solidFill>
              </a:rPr>
              <a:pPr/>
              <a:t>19</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3510093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 sz="2400" dirty="0">
                <a:solidFill>
                  <a:srgbClr val="000000"/>
                </a:solidFill>
                <a:latin typeface="Arial"/>
                <a:ea typeface="Arial"/>
                <a:cs typeface="Arial"/>
              </a:rPr>
              <a:t> </a:t>
            </a:r>
            <a:r>
              <a:rPr lang="en" sz="2400" dirty="0">
                <a:solidFill>
                  <a:schemeClr val="tx1"/>
                </a:solidFill>
              </a:rPr>
              <a:t>Overview</a:t>
            </a:r>
            <a:r>
              <a:rPr lang="en" sz="2400" b="1" dirty="0" smtClean="0">
                <a:latin typeface="Arial"/>
                <a:ea typeface="Arial"/>
                <a:cs typeface="Arial"/>
              </a:rPr>
              <a:t> </a:t>
            </a:r>
            <a:endParaRPr lang="en-US" sz="2800" b="1" dirty="0">
              <a:ea typeface="Calibri"/>
              <a:cs typeface="Calibri"/>
              <a:sym typeface="Calibri"/>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11" name="Content Placeholder 10"/>
          <p:cNvSpPr>
            <a:spLocks noGrp="1"/>
          </p:cNvSpPr>
          <p:nvPr>
            <p:ph idx="1"/>
          </p:nvPr>
        </p:nvSpPr>
        <p:spPr/>
        <p:txBody>
          <a:bodyPr>
            <a:normAutofit/>
          </a:bodyPr>
          <a:lstStyle/>
          <a:p>
            <a:pPr marL="0" lvl="0" indent="0">
              <a:spcBef>
                <a:spcPts val="0"/>
              </a:spcBef>
              <a:buNone/>
            </a:pPr>
            <a:r>
              <a:rPr lang="en-US" sz="1400" dirty="0" smtClean="0">
                <a:latin typeface="Calibri" panose="020F0502020204030204" pitchFamily="34" charset="0"/>
                <a:cs typeface="Calibri" panose="020F0502020204030204" pitchFamily="34" charset="0"/>
              </a:rPr>
              <a:t>➤    </a:t>
            </a:r>
            <a:r>
              <a:rPr lang="en-US" sz="1400" dirty="0" smtClean="0">
                <a:latin typeface="Calibri" panose="020F0502020204030204" pitchFamily="34" charset="0"/>
                <a:ea typeface="Arial"/>
                <a:cs typeface="Calibri" panose="020F0502020204030204" pitchFamily="34" charset="0"/>
                <a:sym typeface="Arial"/>
              </a:rPr>
              <a:t>Introduction</a:t>
            </a:r>
          </a:p>
          <a:p>
            <a:pPr marL="0" lvl="0" indent="0">
              <a:spcBef>
                <a:spcPts val="1200"/>
              </a:spcBef>
              <a:buNone/>
            </a:pPr>
            <a:r>
              <a:rPr lang="en-US" sz="1400" dirty="0" smtClean="0">
                <a:latin typeface="Calibri" panose="020F0502020204030204" pitchFamily="34" charset="0"/>
                <a:cs typeface="Calibri" panose="020F0502020204030204" pitchFamily="34" charset="0"/>
              </a:rPr>
              <a:t>➤    </a:t>
            </a:r>
            <a:r>
              <a:rPr lang="en-US" sz="1400" dirty="0" smtClean="0">
                <a:latin typeface="Times New Roman" panose="02020603050405020304" pitchFamily="18" charset="0"/>
                <a:cs typeface="Times New Roman" panose="02020603050405020304" pitchFamily="18" charset="0"/>
              </a:rPr>
              <a:t>Problem Statement</a:t>
            </a:r>
            <a:endParaRPr lang="en-US" sz="1400" dirty="0" smtClean="0">
              <a:latin typeface="Calibri" panose="020F0502020204030204" pitchFamily="34" charset="0"/>
              <a:cs typeface="Calibri" panose="020F0502020204030204" pitchFamily="34" charset="0"/>
            </a:endParaRPr>
          </a:p>
          <a:p>
            <a:pPr marL="0" lvl="0" indent="0">
              <a:spcBef>
                <a:spcPts val="1200"/>
              </a:spcBef>
              <a:buNone/>
            </a:pPr>
            <a:r>
              <a:rPr lang="en-US" sz="1400" dirty="0" smtClean="0">
                <a:latin typeface="Calibri" panose="020F0502020204030204" pitchFamily="34" charset="0"/>
                <a:cs typeface="Calibri" panose="020F0502020204030204" pitchFamily="34" charset="0"/>
              </a:rPr>
              <a:t>➤    </a:t>
            </a:r>
            <a:r>
              <a:rPr lang="en-US" sz="1400" dirty="0" smtClean="0">
                <a:latin typeface="Times New Roman" panose="02020603050405020304" pitchFamily="18" charset="0"/>
                <a:cs typeface="Times New Roman" panose="02020603050405020304" pitchFamily="18" charset="0"/>
              </a:rPr>
              <a:t>Motivation</a:t>
            </a:r>
            <a:endParaRPr lang="en-US" sz="1400" dirty="0" smtClean="0">
              <a:latin typeface="Calibri" panose="020F0502020204030204" pitchFamily="34" charset="0"/>
              <a:cs typeface="Calibri" panose="020F0502020204030204" pitchFamily="34" charset="0"/>
            </a:endParaRPr>
          </a:p>
          <a:p>
            <a:pPr marL="0" indent="0">
              <a:spcBef>
                <a:spcPts val="1200"/>
              </a:spcBef>
              <a:buNone/>
            </a:pPr>
            <a:r>
              <a:rPr lang="en-US" sz="1400" dirty="0" smtClean="0">
                <a:latin typeface="Calibri" panose="020F0502020204030204" pitchFamily="34" charset="0"/>
                <a:cs typeface="Calibri" panose="020F0502020204030204" pitchFamily="34" charset="0"/>
              </a:rPr>
              <a:t>➤   Research Objectives</a:t>
            </a:r>
            <a:endParaRPr lang="en-US" sz="1400" dirty="0" smtClean="0">
              <a:latin typeface="Calibri" panose="020F0502020204030204" pitchFamily="34" charset="0"/>
              <a:ea typeface="Arial"/>
              <a:cs typeface="Calibri" panose="020F0502020204030204" pitchFamily="34" charset="0"/>
              <a:sym typeface="Arial"/>
            </a:endParaRPr>
          </a:p>
          <a:p>
            <a:pPr marL="0" lvl="0" indent="0">
              <a:spcBef>
                <a:spcPts val="1200"/>
              </a:spcBef>
              <a:buNone/>
            </a:pPr>
            <a:r>
              <a:rPr lang="en-US" sz="1400" dirty="0" smtClean="0">
                <a:latin typeface="Calibri" panose="020F0502020204030204" pitchFamily="34" charset="0"/>
                <a:cs typeface="Calibri" panose="020F0502020204030204" pitchFamily="34" charset="0"/>
              </a:rPr>
              <a:t>➤  </a:t>
            </a:r>
            <a:r>
              <a:rPr lang="en-US" sz="1400" dirty="0" smtClean="0">
                <a:latin typeface="Calibri" panose="020F0502020204030204" pitchFamily="34" charset="0"/>
                <a:ea typeface="Arial"/>
                <a:cs typeface="Calibri" panose="020F0502020204030204" pitchFamily="34" charset="0"/>
                <a:sym typeface="Arial"/>
              </a:rPr>
              <a:t> Resources </a:t>
            </a:r>
          </a:p>
          <a:p>
            <a:pPr marL="0" indent="0">
              <a:spcBef>
                <a:spcPts val="1200"/>
              </a:spcBef>
              <a:buNone/>
            </a:pPr>
            <a:r>
              <a:rPr lang="en-US" sz="1400" dirty="0" smtClean="0">
                <a:latin typeface="Calibri" panose="020F0502020204030204" pitchFamily="34" charset="0"/>
                <a:cs typeface="Calibri" panose="020F0502020204030204" pitchFamily="34" charset="0"/>
              </a:rPr>
              <a:t>➤  </a:t>
            </a:r>
            <a:r>
              <a:rPr lang="en-US" sz="1400" dirty="0" smtClean="0">
                <a:latin typeface="Calibri" panose="020F0502020204030204" pitchFamily="34" charset="0"/>
                <a:ea typeface="Arial"/>
                <a:cs typeface="Calibri" panose="020F0502020204030204" pitchFamily="34" charset="0"/>
                <a:sym typeface="Arial"/>
              </a:rPr>
              <a:t> Methodology</a:t>
            </a:r>
          </a:p>
          <a:p>
            <a:pPr marL="0" lvl="0" indent="0">
              <a:spcBef>
                <a:spcPts val="1200"/>
              </a:spcBef>
              <a:buNone/>
            </a:pPr>
            <a:r>
              <a:rPr lang="en-US" sz="1400" dirty="0" smtClean="0">
                <a:latin typeface="Calibri" panose="020F0502020204030204" pitchFamily="34" charset="0"/>
                <a:cs typeface="Calibri" panose="020F0502020204030204" pitchFamily="34" charset="0"/>
              </a:rPr>
              <a:t>➤   </a:t>
            </a:r>
            <a:r>
              <a:rPr lang="en-US" sz="1400" dirty="0" smtClean="0">
                <a:latin typeface="Calibri" panose="020F0502020204030204" pitchFamily="34" charset="0"/>
                <a:ea typeface="Arial"/>
                <a:cs typeface="Calibri" panose="020F0502020204030204" pitchFamily="34" charset="0"/>
                <a:sym typeface="Arial"/>
              </a:rPr>
              <a:t>Result Analysis</a:t>
            </a:r>
          </a:p>
          <a:p>
            <a:pPr marL="0" lvl="0" indent="0">
              <a:spcBef>
                <a:spcPts val="1200"/>
              </a:spcBef>
              <a:buNone/>
            </a:pPr>
            <a:r>
              <a:rPr lang="en-US" sz="1400" dirty="0" smtClean="0">
                <a:latin typeface="Calibri" panose="020F0502020204030204" pitchFamily="34" charset="0"/>
                <a:cs typeface="Calibri" panose="020F0502020204030204" pitchFamily="34" charset="0"/>
              </a:rPr>
              <a:t>➤   </a:t>
            </a:r>
            <a:r>
              <a:rPr lang="en-US" sz="1400" dirty="0" smtClean="0">
                <a:latin typeface="Calibri" panose="020F0502020204030204" pitchFamily="34" charset="0"/>
                <a:ea typeface="Arial"/>
                <a:cs typeface="Calibri" panose="020F0502020204030204" pitchFamily="34" charset="0"/>
                <a:sym typeface="Arial"/>
              </a:rPr>
              <a:t>Conclusion and Future works</a:t>
            </a:r>
          </a:p>
          <a:p>
            <a:pPr marL="0" lvl="0" indent="0">
              <a:spcBef>
                <a:spcPts val="1200"/>
              </a:spcBef>
              <a:spcAft>
                <a:spcPts val="1200"/>
              </a:spcAft>
              <a:buNone/>
            </a:pPr>
            <a:r>
              <a:rPr lang="en-US" sz="1400" dirty="0" smtClean="0">
                <a:latin typeface="Calibri" panose="020F0502020204030204" pitchFamily="34" charset="0"/>
                <a:cs typeface="Calibri" panose="020F0502020204030204" pitchFamily="34" charset="0"/>
              </a:rPr>
              <a:t>➤   </a:t>
            </a:r>
            <a:r>
              <a:rPr lang="en-US" sz="1400" dirty="0" smtClean="0">
                <a:latin typeface="Calibri" panose="020F0502020204030204" pitchFamily="34" charset="0"/>
                <a:ea typeface="Arial"/>
                <a:cs typeface="Calibri" panose="020F0502020204030204" pitchFamily="34" charset="0"/>
                <a:sym typeface="Arial"/>
              </a:rPr>
              <a:t>Reference</a:t>
            </a:r>
            <a:endParaRPr lang="en-US" sz="1400" dirty="0" smtClean="0">
              <a:latin typeface="Calibri" panose="020F0502020204030204" pitchFamily="34" charset="0"/>
              <a:cs typeface="Calibri" panose="020F0502020204030204" pitchFamily="34" charset="0"/>
            </a:endParaRPr>
          </a:p>
          <a:p>
            <a:pPr marL="0" lvl="0" indent="0">
              <a:buNone/>
            </a:pPr>
            <a:endParaRPr lang="en-US" sz="1400" dirty="0">
              <a:ea typeface="Calibri"/>
              <a:cs typeface="Calibri"/>
              <a:sym typeface="Calibri"/>
            </a:endParaRPr>
          </a:p>
        </p:txBody>
      </p:sp>
      <p:sp>
        <p:nvSpPr>
          <p:cNvPr id="5" name="Date Placeholder 4"/>
          <p:cNvSpPr>
            <a:spLocks noGrp="1"/>
          </p:cNvSpPr>
          <p:nvPr>
            <p:ph type="dt" sz="half" idx="10"/>
          </p:nvPr>
        </p:nvSpPr>
        <p:spPr>
          <a:xfrm>
            <a:off x="628650" y="4882873"/>
            <a:ext cx="2057400" cy="273844"/>
          </a:xfrm>
        </p:spPr>
        <p:txBody>
          <a:bodyPr/>
          <a:lstStyle/>
          <a:p>
            <a:fld id="{3CE3D409-335F-463B-A57A-9601ADCD3465}" type="datetime1">
              <a:rPr lang="en-US" smtClean="0">
                <a:solidFill>
                  <a:schemeClr val="tx1"/>
                </a:solidFill>
              </a:rPr>
              <a:t>11/13/2021</a:t>
            </a:fld>
            <a:endParaRPr lang="en-US" dirty="0">
              <a:solidFill>
                <a:schemeClr val="tx1"/>
              </a:solidFill>
            </a:endParaRPr>
          </a:p>
        </p:txBody>
      </p:sp>
      <p:sp>
        <p:nvSpPr>
          <p:cNvPr id="6" name="Slide Number Placeholder 5"/>
          <p:cNvSpPr>
            <a:spLocks noGrp="1"/>
          </p:cNvSpPr>
          <p:nvPr>
            <p:ph type="sldNum" sz="quarter" idx="12"/>
          </p:nvPr>
        </p:nvSpPr>
        <p:spPr>
          <a:xfrm>
            <a:off x="6457950" y="4882873"/>
            <a:ext cx="2057400" cy="273844"/>
          </a:xfrm>
        </p:spPr>
        <p:txBody>
          <a:bodyPr/>
          <a:lstStyle/>
          <a:p>
            <a:fld id="{C94AF543-3D46-4FAD-A649-794D255A0DCF}" type="slidenum">
              <a:rPr lang="en-US" smtClean="0">
                <a:solidFill>
                  <a:schemeClr val="tx1"/>
                </a:solidFill>
              </a:rPr>
              <a:pPr/>
              <a:t>2</a:t>
            </a:fld>
            <a:endParaRPr lang="en-US" dirty="0">
              <a:solidFill>
                <a:schemeClr val="tx1"/>
              </a:solidFill>
            </a:endParaRPr>
          </a:p>
        </p:txBody>
      </p:sp>
      <p:sp>
        <p:nvSpPr>
          <p:cNvPr id="7" name="Footer Placeholder 6"/>
          <p:cNvSpPr>
            <a:spLocks noGrp="1"/>
          </p:cNvSpPr>
          <p:nvPr>
            <p:ph type="ftr" sz="quarter" idx="11"/>
          </p:nvPr>
        </p:nvSpPr>
        <p:spPr>
          <a:xfrm>
            <a:off x="3028950" y="488287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1700715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792"/>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dirty="0">
                <a:solidFill>
                  <a:schemeClr val="tx1"/>
                </a:solidFill>
              </a:rPr>
              <a:t>TF-</a:t>
            </a:r>
            <a:r>
              <a:rPr lang="en-US" sz="2400" dirty="0" err="1">
                <a:solidFill>
                  <a:schemeClr val="tx1"/>
                </a:solidFill>
              </a:rPr>
              <a:t>miRNAs</a:t>
            </a:r>
            <a:r>
              <a:rPr lang="en-US" sz="2400" dirty="0">
                <a:solidFill>
                  <a:schemeClr val="tx1"/>
                </a:solidFill>
              </a:rPr>
              <a:t> </a:t>
            </a:r>
            <a:r>
              <a:rPr lang="en-US" sz="2400" dirty="0" err="1">
                <a:solidFill>
                  <a:schemeClr val="tx1"/>
                </a:solidFill>
              </a:rPr>
              <a:t>coagulatory</a:t>
            </a:r>
            <a:r>
              <a:rPr lang="en-US" sz="2400" dirty="0">
                <a:solidFill>
                  <a:schemeClr val="tx1"/>
                </a:solidFill>
              </a:rPr>
              <a:t> </a:t>
            </a:r>
            <a:r>
              <a:rPr lang="en-US" sz="2400" dirty="0" smtClean="0">
                <a:solidFill>
                  <a:schemeClr val="tx1"/>
                </a:solidFill>
              </a:rPr>
              <a:t>network Analysis</a:t>
            </a:r>
            <a:endParaRPr lang="en-US" sz="2400" kern="1200" dirty="0">
              <a:solidFill>
                <a:schemeClr val="tx1"/>
              </a:solidFill>
            </a:endParaRPr>
          </a:p>
        </p:txBody>
      </p:sp>
      <p:graphicFrame>
        <p:nvGraphicFramePr>
          <p:cNvPr id="3" name="Content Placeholder 2"/>
          <p:cNvGraphicFramePr>
            <a:graphicFrameLocks noGrp="1"/>
          </p:cNvGraphicFramePr>
          <p:nvPr>
            <p:ph idx="1"/>
          </p:nvPr>
        </p:nvGraphicFramePr>
        <p:xfrm>
          <a:off x="2095500" y="1519396"/>
          <a:ext cx="4953000" cy="2963545"/>
        </p:xfrm>
        <a:graphic>
          <a:graphicData uri="http://schemas.openxmlformats.org/drawingml/2006/table">
            <a:tbl>
              <a:tblPr firstRow="1" firstCol="1" bandRow="1"/>
              <a:tblGrid>
                <a:gridCol w="736600"/>
                <a:gridCol w="698500"/>
                <a:gridCol w="876300"/>
                <a:gridCol w="876300"/>
                <a:gridCol w="876300"/>
                <a:gridCol w="889000"/>
              </a:tblGrid>
              <a:tr h="157480">
                <a:tc>
                  <a:txBody>
                    <a:bodyPr/>
                    <a:lstStyle/>
                    <a:p>
                      <a:pPr marL="88900" marR="0">
                        <a:spcBef>
                          <a:spcPts val="0"/>
                        </a:spcBef>
                        <a:spcAft>
                          <a:spcPts val="0"/>
                        </a:spcAft>
                      </a:pPr>
                      <a:r>
                        <a:rPr lang="en-US" sz="1000" b="1">
                          <a:effectLst/>
                          <a:latin typeface="Arial" panose="020B0604020202020204" pitchFamily="34" charset="0"/>
                          <a:ea typeface="Arial" panose="020B0604020202020204" pitchFamily="34" charset="0"/>
                        </a:rPr>
                        <a:t>Pathway</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10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000" b="1">
                          <a:effectLst/>
                          <a:latin typeface="Arial" panose="020B0604020202020204" pitchFamily="34" charset="0"/>
                          <a:ea typeface="Arial" panose="020B0604020202020204" pitchFamily="34" charset="0"/>
                        </a:rPr>
                        <a:t>Total</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000" b="1">
                          <a:effectLst/>
                          <a:latin typeface="Arial" panose="020B0604020202020204" pitchFamily="34" charset="0"/>
                          <a:ea typeface="Arial" panose="020B0604020202020204" pitchFamily="34" charset="0"/>
                        </a:rPr>
                        <a:t>Expected</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000" b="1">
                          <a:effectLst/>
                          <a:latin typeface="Arial" panose="020B0604020202020204" pitchFamily="34" charset="0"/>
                          <a:ea typeface="Arial" panose="020B0604020202020204" pitchFamily="34" charset="0"/>
                        </a:rPr>
                        <a:t>Hits</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000" b="1">
                          <a:effectLst/>
                          <a:latin typeface="Arial" panose="020B0604020202020204" pitchFamily="34" charset="0"/>
                          <a:ea typeface="Arial" panose="020B0604020202020204" pitchFamily="34" charset="0"/>
                        </a:rPr>
                        <a:t>P.Value</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50165">
                <a:tc gridSpan="2">
                  <a:txBody>
                    <a:bodyPr/>
                    <a:lstStyle/>
                    <a:p>
                      <a:pPr marL="0" marR="0">
                        <a:spcBef>
                          <a:spcPts val="0"/>
                        </a:spcBef>
                        <a:spcAft>
                          <a:spcPts val="0"/>
                        </a:spcAft>
                      </a:pPr>
                      <a:r>
                        <a:rPr lang="en-US" sz="3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3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3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3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3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gridSpan="2">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Transcriptional  mis-</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186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3.29</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26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9.92E-17</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gridSpan="2">
                  <a:txBody>
                    <a:bodyPr/>
                    <a:lstStyle/>
                    <a:p>
                      <a:pPr marL="88900" marR="0">
                        <a:spcBef>
                          <a:spcPts val="0"/>
                        </a:spcBef>
                        <a:spcAft>
                          <a:spcPts val="0"/>
                        </a:spcAft>
                      </a:pPr>
                      <a:r>
                        <a:rPr lang="en-US" sz="1000">
                          <a:effectLst/>
                          <a:latin typeface="Arial" panose="020B0604020202020204" pitchFamily="34" charset="0"/>
                          <a:ea typeface="Arial" panose="020B0604020202020204" pitchFamily="34" charset="0"/>
                        </a:rPr>
                        <a:t>regulation in cancer</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Hepatitis B</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0">
                        <a:spcBef>
                          <a:spcPts val="0"/>
                        </a:spcBef>
                        <a:spcAft>
                          <a:spcPts val="0"/>
                        </a:spcAft>
                      </a:pPr>
                      <a:r>
                        <a:rPr lang="en-US" sz="9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163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2.89</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22</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6.11E-14</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gridSpan="2">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Pathways in cancer</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530</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9.38</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36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8.14E-13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gridSpan="2">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HTLV-I infection</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219</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3.88</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23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3.50E-12</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gridSpan="2">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Th17 cell differentia-</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107</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1.89</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4.26E-11</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a:txBody>
                    <a:bodyPr/>
                    <a:lstStyle/>
                    <a:p>
                      <a:pPr marL="88900" marR="0">
                        <a:spcBef>
                          <a:spcPts val="0"/>
                        </a:spcBef>
                        <a:spcAft>
                          <a:spcPts val="0"/>
                        </a:spcAft>
                      </a:pPr>
                      <a:r>
                        <a:rPr lang="en-US" sz="1000">
                          <a:effectLst/>
                          <a:latin typeface="Arial" panose="020B0604020202020204" pitchFamily="34" charset="0"/>
                          <a:ea typeface="Arial" panose="020B0604020202020204" pitchFamily="34" charset="0"/>
                        </a:rPr>
                        <a:t>tion</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Osteoclast</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25400" algn="r">
                        <a:lnSpc>
                          <a:spcPts val="1140"/>
                        </a:lnSpc>
                        <a:spcBef>
                          <a:spcPts val="0"/>
                        </a:spcBef>
                        <a:spcAft>
                          <a:spcPts val="0"/>
                        </a:spcAft>
                      </a:pPr>
                      <a:r>
                        <a:rPr lang="en-US" sz="1000">
                          <a:effectLst/>
                          <a:latin typeface="Arial" panose="020B0604020202020204" pitchFamily="34" charset="0"/>
                          <a:ea typeface="Arial" panose="020B0604020202020204" pitchFamily="34" charset="0"/>
                        </a:rPr>
                        <a:t>differenti-</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128</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2.27</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15</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5.88E-09</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a:txBody>
                    <a:bodyPr/>
                    <a:lstStyle/>
                    <a:p>
                      <a:pPr marL="88900" marR="0">
                        <a:spcBef>
                          <a:spcPts val="0"/>
                        </a:spcBef>
                        <a:spcAft>
                          <a:spcPts val="0"/>
                        </a:spcAft>
                      </a:pPr>
                      <a:r>
                        <a:rPr lang="en-US" sz="1000">
                          <a:effectLst/>
                          <a:latin typeface="Arial" panose="020B0604020202020204" pitchFamily="34" charset="0"/>
                          <a:ea typeface="Arial" panose="020B0604020202020204" pitchFamily="34" charset="0"/>
                        </a:rPr>
                        <a:t>ation</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gridSpan="2">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Non-small  cell  lung</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66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1.17</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11</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1.68E-08</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a:txBody>
                    <a:bodyPr/>
                    <a:lstStyle/>
                    <a:p>
                      <a:pPr marL="88900" marR="0">
                        <a:spcBef>
                          <a:spcPts val="0"/>
                        </a:spcBef>
                        <a:spcAft>
                          <a:spcPts val="0"/>
                        </a:spcAft>
                      </a:pPr>
                      <a:r>
                        <a:rPr lang="en-US" sz="1000">
                          <a:effectLst/>
                          <a:latin typeface="Arial" panose="020B0604020202020204" pitchFamily="34" charset="0"/>
                          <a:ea typeface="Arial" panose="020B0604020202020204" pitchFamily="34" charset="0"/>
                        </a:rPr>
                        <a:t>cancer</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gridSpan="2">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Small cell lung cancer</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93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1.65</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12</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7.18E-08</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gridSpan="2">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gridSpan="2">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Prostate cancer</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n-US"/>
                    </a:p>
                  </a:txBody>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97</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1.72</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12</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1.16E-07</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Kaposi’s</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marL="0" marR="25400" algn="r">
                        <a:lnSpc>
                          <a:spcPts val="1140"/>
                        </a:lnSpc>
                        <a:spcBef>
                          <a:spcPts val="0"/>
                        </a:spcBef>
                        <a:spcAft>
                          <a:spcPts val="0"/>
                        </a:spcAft>
                      </a:pPr>
                      <a:r>
                        <a:rPr lang="en-US" sz="1000">
                          <a:effectLst/>
                          <a:latin typeface="Arial" panose="020B0604020202020204" pitchFamily="34" charset="0"/>
                          <a:ea typeface="Arial" panose="020B0604020202020204" pitchFamily="34" charset="0"/>
                        </a:rPr>
                        <a:t>sarcoma-</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186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3.29</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1.52E-07</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a:txBody>
                    <a:bodyPr/>
                    <a:lstStyle/>
                    <a:p>
                      <a:pPr marL="88900" marR="0">
                        <a:spcBef>
                          <a:spcPts val="0"/>
                        </a:spcBef>
                        <a:spcAft>
                          <a:spcPts val="0"/>
                        </a:spcAft>
                      </a:pPr>
                      <a:r>
                        <a:rPr lang="en-US" sz="1000">
                          <a:effectLst/>
                          <a:latin typeface="Arial" panose="020B0604020202020204" pitchFamily="34" charset="0"/>
                          <a:ea typeface="Arial" panose="020B0604020202020204" pitchFamily="34" charset="0"/>
                        </a:rPr>
                        <a:t>associated</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25400" algn="r">
                        <a:spcBef>
                          <a:spcPts val="0"/>
                        </a:spcBef>
                        <a:spcAft>
                          <a:spcPts val="0"/>
                        </a:spcAft>
                      </a:pPr>
                      <a:r>
                        <a:rPr lang="en-US" sz="1000">
                          <a:effectLst/>
                          <a:latin typeface="Arial" panose="020B0604020202020204" pitchFamily="34" charset="0"/>
                          <a:ea typeface="Arial" panose="020B0604020202020204" pitchFamily="34" charset="0"/>
                        </a:rPr>
                        <a:t>her-</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172085">
                <a:tc gridSpan="2">
                  <a:txBody>
                    <a:bodyPr/>
                    <a:lstStyle/>
                    <a:p>
                      <a:pPr marL="88900" marR="0">
                        <a:spcBef>
                          <a:spcPts val="0"/>
                        </a:spcBef>
                        <a:spcAft>
                          <a:spcPts val="0"/>
                        </a:spcAft>
                      </a:pPr>
                      <a:r>
                        <a:rPr lang="en-US" sz="1000">
                          <a:effectLst/>
                          <a:latin typeface="Arial" panose="020B0604020202020204" pitchFamily="34" charset="0"/>
                          <a:ea typeface="Arial" panose="020B0604020202020204" pitchFamily="34" charset="0"/>
                        </a:rPr>
                        <a:t>pesvirus infection</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hMerge="1">
                  <a:txBody>
                    <a:bodyPr/>
                    <a:lstStyle/>
                    <a:p>
                      <a:endParaRPr lang="en-US"/>
                    </a:p>
                  </a:txBody>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bl>
          </a:graphicData>
        </a:graphic>
      </p:graphicFrame>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5"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t/>
            </a:r>
            <a:br>
              <a:rPr kumimoji="0" lang="en-US" sz="1100" b="0" i="0" u="none" strike="noStrike" cap="none" normalizeH="0" baseline="0" smtClean="0">
                <a:ln>
                  <a:noFill/>
                </a:ln>
                <a:solidFill>
                  <a:schemeClr val="tx1"/>
                </a:solidFill>
                <a:effectLst/>
                <a:latin typeface="Arial" panose="020B0604020202020204" pitchFamily="34" charset="0"/>
                <a:ea typeface="Times New Roman" panose="02020603050405020304" pitchFamily="18"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7" name="Rectangle 6"/>
          <p:cNvSpPr/>
          <p:nvPr/>
        </p:nvSpPr>
        <p:spPr>
          <a:xfrm>
            <a:off x="1986741" y="933842"/>
            <a:ext cx="4572000" cy="524503"/>
          </a:xfrm>
          <a:prstGeom prst="rect">
            <a:avLst/>
          </a:prstGeom>
        </p:spPr>
        <p:txBody>
          <a:bodyPr>
            <a:spAutoFit/>
          </a:bodyPr>
          <a:lstStyle/>
          <a:p>
            <a:pPr marL="558800" marR="562610" algn="ctr">
              <a:lnSpc>
                <a:spcPct val="117000"/>
              </a:lnSpc>
            </a:pPr>
            <a:r>
              <a:rPr lang="en-US" sz="1200" b="1" i="1" dirty="0">
                <a:latin typeface="+mn-lt"/>
                <a:ea typeface="Arial" panose="020B0604020202020204" pitchFamily="34" charset="0"/>
              </a:rPr>
              <a:t>Table </a:t>
            </a:r>
            <a:r>
              <a:rPr lang="en-US" sz="1200" b="1" i="1" dirty="0" smtClean="0">
                <a:latin typeface="+mn-lt"/>
                <a:ea typeface="Arial" panose="020B0604020202020204" pitchFamily="34" charset="0"/>
              </a:rPr>
              <a:t>:</a:t>
            </a:r>
            <a:r>
              <a:rPr lang="en-US" sz="1200" dirty="0" smtClean="0">
                <a:latin typeface="+mn-lt"/>
                <a:ea typeface="Arial" panose="020B0604020202020204" pitchFamily="34" charset="0"/>
              </a:rPr>
              <a:t> </a:t>
            </a:r>
            <a:r>
              <a:rPr lang="en-US" sz="1200" dirty="0">
                <a:latin typeface="+mn-lt"/>
                <a:ea typeface="Arial" panose="020B0604020202020204" pitchFamily="34" charset="0"/>
              </a:rPr>
              <a:t>10 Top-ranked KEGG pathways involved </a:t>
            </a:r>
            <a:r>
              <a:rPr lang="en-US" sz="1200" dirty="0" err="1" smtClean="0">
                <a:latin typeface="+mn-lt"/>
                <a:ea typeface="Arial" panose="020B0604020202020204" pitchFamily="34" charset="0"/>
              </a:rPr>
              <a:t>ithe</a:t>
            </a:r>
            <a:r>
              <a:rPr lang="en-US" sz="1200" dirty="0" smtClean="0">
                <a:latin typeface="+mn-lt"/>
                <a:ea typeface="Arial" panose="020B0604020202020204" pitchFamily="34" charset="0"/>
              </a:rPr>
              <a:t> </a:t>
            </a:r>
            <a:r>
              <a:rPr lang="en-US" sz="1200" dirty="0">
                <a:latin typeface="+mn-lt"/>
                <a:ea typeface="Arial" panose="020B0604020202020204" pitchFamily="34" charset="0"/>
              </a:rPr>
              <a:t>TF-</a:t>
            </a:r>
            <a:r>
              <a:rPr lang="en-US" sz="1200" dirty="0" err="1">
                <a:latin typeface="+mn-lt"/>
                <a:ea typeface="Arial" panose="020B0604020202020204" pitchFamily="34" charset="0"/>
              </a:rPr>
              <a:t>miRNAs</a:t>
            </a:r>
            <a:r>
              <a:rPr lang="en-US" sz="1200" dirty="0">
                <a:latin typeface="+mn-lt"/>
                <a:ea typeface="Arial" panose="020B0604020202020204" pitchFamily="34" charset="0"/>
              </a:rPr>
              <a:t> </a:t>
            </a:r>
            <a:r>
              <a:rPr lang="en-US" sz="1200" dirty="0" err="1">
                <a:latin typeface="+mn-lt"/>
                <a:ea typeface="Arial" panose="020B0604020202020204" pitchFamily="34" charset="0"/>
              </a:rPr>
              <a:t>coagulatory</a:t>
            </a:r>
            <a:r>
              <a:rPr lang="en-US" sz="1200" dirty="0">
                <a:latin typeface="+mn-lt"/>
                <a:ea typeface="Arial" panose="020B0604020202020204" pitchFamily="34" charset="0"/>
              </a:rPr>
              <a:t> </a:t>
            </a:r>
            <a:r>
              <a:rPr lang="en-US" sz="1200" dirty="0" smtClean="0">
                <a:latin typeface="+mn-lt"/>
                <a:ea typeface="Arial" panose="020B0604020202020204" pitchFamily="34" charset="0"/>
              </a:rPr>
              <a:t>network</a:t>
            </a:r>
            <a:r>
              <a:rPr lang="en-US" sz="1200" dirty="0">
                <a:latin typeface="+mn-lt"/>
                <a:ea typeface="Arial" panose="020B0604020202020204" pitchFamily="34" charset="0"/>
              </a:rPr>
              <a:t>.</a:t>
            </a:r>
            <a:endParaRPr lang="en-US" sz="1200" dirty="0">
              <a:effectLst/>
              <a:latin typeface="+mn-lt"/>
              <a:ea typeface="Times New Roman" panose="02020603050405020304" pitchFamily="18" charset="0"/>
            </a:endParaRPr>
          </a:p>
        </p:txBody>
      </p:sp>
      <p:sp>
        <p:nvSpPr>
          <p:cNvPr id="9" name="Date Placeholder 8"/>
          <p:cNvSpPr>
            <a:spLocks noGrp="1"/>
          </p:cNvSpPr>
          <p:nvPr>
            <p:ph type="dt" sz="half" idx="10"/>
          </p:nvPr>
        </p:nvSpPr>
        <p:spPr/>
        <p:txBody>
          <a:bodyPr/>
          <a:lstStyle/>
          <a:p>
            <a:fld id="{E49576E4-5878-4773-8159-BCE5805B2801}" type="datetime1">
              <a:rPr lang="en-US" smtClean="0">
                <a:solidFill>
                  <a:prstClr val="black">
                    <a:tint val="75000"/>
                  </a:prstClr>
                </a:solidFill>
              </a:rPr>
              <a:t>11/13/2021</a:t>
            </a:fld>
            <a:endParaRPr lang="en-US">
              <a:solidFill>
                <a:prstClr val="black">
                  <a:tint val="75000"/>
                </a:prstClr>
              </a:solidFill>
            </a:endParaRPr>
          </a:p>
        </p:txBody>
      </p:sp>
      <p:sp>
        <p:nvSpPr>
          <p:cNvPr id="10" name="Slide Number Placeholder 9"/>
          <p:cNvSpPr>
            <a:spLocks noGrp="1"/>
          </p:cNvSpPr>
          <p:nvPr>
            <p:ph type="sldNum" sz="quarter" idx="12"/>
          </p:nvPr>
        </p:nvSpPr>
        <p:spPr/>
        <p:txBody>
          <a:bodyPr/>
          <a:lstStyle/>
          <a:p>
            <a:fld id="{C94AF543-3D46-4FAD-A649-794D255A0DCF}" type="slidenum">
              <a:rPr lang="en-US" smtClean="0">
                <a:solidFill>
                  <a:prstClr val="black">
                    <a:tint val="75000"/>
                  </a:prstClr>
                </a:solidFill>
              </a:rPr>
              <a:pPr/>
              <a:t>20</a:t>
            </a:fld>
            <a:endParaRPr lang="en-US">
              <a:solidFill>
                <a:prstClr val="black">
                  <a:tint val="75000"/>
                </a:prstClr>
              </a:solidFill>
            </a:endParaRPr>
          </a:p>
        </p:txBody>
      </p:sp>
      <p:sp>
        <p:nvSpPr>
          <p:cNvPr id="11" name="Footer Placeholder 10"/>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1237288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792"/>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kern="1200" dirty="0" smtClean="0">
                <a:solidFill>
                  <a:schemeClr val="tx1"/>
                </a:solidFill>
              </a:rPr>
              <a:t>GO Terms: Biological Process</a:t>
            </a:r>
            <a:endParaRPr lang="en-US" sz="2400" kern="1200"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219499" y="1370013"/>
            <a:ext cx="4582762" cy="3262312"/>
          </a:xfrm>
        </p:spPr>
      </p:pic>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5" name="Date Placeholder 4"/>
          <p:cNvSpPr>
            <a:spLocks noGrp="1"/>
          </p:cNvSpPr>
          <p:nvPr>
            <p:ph type="dt" sz="half" idx="10"/>
          </p:nvPr>
        </p:nvSpPr>
        <p:spPr/>
        <p:txBody>
          <a:bodyPr/>
          <a:lstStyle/>
          <a:p>
            <a:fld id="{077A549D-F524-4732-A1BD-2BADD3751E65}" type="datetime1">
              <a:rPr lang="en-US" smtClean="0">
                <a:solidFill>
                  <a:prstClr val="black">
                    <a:tint val="75000"/>
                  </a:prstClr>
                </a:solidFill>
              </a:rPr>
              <a:t>11/13/2021</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smtClean="0">
                <a:solidFill>
                  <a:prstClr val="black">
                    <a:tint val="75000"/>
                  </a:prstClr>
                </a:solidFill>
              </a:rPr>
              <a:pPr/>
              <a:t>21</a:t>
            </a:fld>
            <a:endParaRPr lang="en-US">
              <a:solidFill>
                <a:prstClr val="black">
                  <a:tint val="75000"/>
                </a:prstClr>
              </a:solidFill>
            </a:endParaRP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450956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792"/>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kern="1200" dirty="0">
                <a:solidFill>
                  <a:schemeClr val="tx1"/>
                </a:solidFill>
              </a:rPr>
              <a:t>GO Terms: </a:t>
            </a:r>
            <a:r>
              <a:rPr lang="en-US" sz="2400" kern="1200" dirty="0" smtClean="0">
                <a:solidFill>
                  <a:schemeClr val="tx1"/>
                </a:solidFill>
              </a:rPr>
              <a:t>Cellular Component</a:t>
            </a:r>
            <a:endParaRPr lang="en-US" sz="2400" kern="1200"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341739" y="1370013"/>
            <a:ext cx="4460521" cy="3262312"/>
          </a:xfrm>
        </p:spPr>
      </p:pic>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5" name="Date Placeholder 4"/>
          <p:cNvSpPr>
            <a:spLocks noGrp="1"/>
          </p:cNvSpPr>
          <p:nvPr>
            <p:ph type="dt" sz="half" idx="10"/>
          </p:nvPr>
        </p:nvSpPr>
        <p:spPr/>
        <p:txBody>
          <a:bodyPr/>
          <a:lstStyle/>
          <a:p>
            <a:fld id="{DF9DE25F-9B32-485F-A489-46A6870E41E0}" type="datetime1">
              <a:rPr lang="en-US" smtClean="0">
                <a:solidFill>
                  <a:prstClr val="black">
                    <a:tint val="75000"/>
                  </a:prstClr>
                </a:solidFill>
              </a:rPr>
              <a:t>11/13/2021</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smtClean="0">
                <a:solidFill>
                  <a:prstClr val="black">
                    <a:tint val="75000"/>
                  </a:prstClr>
                </a:solidFill>
              </a:rPr>
              <a:pPr/>
              <a:t>22</a:t>
            </a:fld>
            <a:endParaRPr lang="en-US">
              <a:solidFill>
                <a:prstClr val="black">
                  <a:tint val="75000"/>
                </a:prstClr>
              </a:solidFill>
            </a:endParaRP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3879024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kern="1200" dirty="0">
                <a:solidFill>
                  <a:schemeClr val="tx1"/>
                </a:solidFill>
              </a:rPr>
              <a:t>GO Terms: </a:t>
            </a:r>
            <a:r>
              <a:rPr lang="en-US" sz="2400" kern="1200" dirty="0" smtClean="0">
                <a:solidFill>
                  <a:schemeClr val="tx1"/>
                </a:solidFill>
              </a:rPr>
              <a:t>Molecular Function</a:t>
            </a:r>
            <a:endParaRPr lang="en-US" sz="2400" kern="1200" dirty="0">
              <a:solidFill>
                <a:schemeClr val="tx1"/>
              </a:solidFill>
            </a:endParaRP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756676" y="1370013"/>
            <a:ext cx="5630647" cy="3262312"/>
          </a:xfrm>
        </p:spPr>
      </p:pic>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5" name="Date Placeholder 4"/>
          <p:cNvSpPr>
            <a:spLocks noGrp="1"/>
          </p:cNvSpPr>
          <p:nvPr>
            <p:ph type="dt" sz="half" idx="10"/>
          </p:nvPr>
        </p:nvSpPr>
        <p:spPr/>
        <p:txBody>
          <a:bodyPr/>
          <a:lstStyle/>
          <a:p>
            <a:fld id="{7606BAF7-F4DD-4324-BBAD-72BA4DB13562}" type="datetime1">
              <a:rPr lang="en-US" smtClean="0">
                <a:solidFill>
                  <a:prstClr val="black">
                    <a:tint val="75000"/>
                  </a:prstClr>
                </a:solidFill>
              </a:rPr>
              <a:t>11/13/2021</a:t>
            </a:fld>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C94AF543-3D46-4FAD-A649-794D255A0DCF}" type="slidenum">
              <a:rPr lang="en-US" smtClean="0">
                <a:solidFill>
                  <a:prstClr val="black">
                    <a:tint val="75000"/>
                  </a:prstClr>
                </a:solidFill>
              </a:rPr>
              <a:pPr/>
              <a:t>23</a:t>
            </a:fld>
            <a:endParaRPr lang="en-US">
              <a:solidFill>
                <a:prstClr val="black">
                  <a:tint val="75000"/>
                </a:prstClr>
              </a:solidFill>
            </a:endParaRPr>
          </a:p>
        </p:txBody>
      </p:sp>
      <p:sp>
        <p:nvSpPr>
          <p:cNvPr id="7" name="Footer Placeholder 6"/>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8424963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dirty="0">
                <a:solidFill>
                  <a:schemeClr val="tx1"/>
                </a:solidFill>
              </a:rPr>
              <a:t>S</a:t>
            </a:r>
            <a:r>
              <a:rPr lang="en-US" sz="2400" dirty="0" smtClean="0">
                <a:solidFill>
                  <a:schemeClr val="tx1"/>
                </a:solidFill>
              </a:rPr>
              <a:t>uggested </a:t>
            </a:r>
            <a:r>
              <a:rPr lang="en-US" sz="2400" dirty="0">
                <a:solidFill>
                  <a:schemeClr val="tx1"/>
                </a:solidFill>
              </a:rPr>
              <a:t>D</a:t>
            </a:r>
            <a:r>
              <a:rPr lang="en-US" sz="2400" dirty="0" smtClean="0">
                <a:solidFill>
                  <a:schemeClr val="tx1"/>
                </a:solidFill>
              </a:rPr>
              <a:t>rugs </a:t>
            </a:r>
            <a:endParaRPr lang="en-US" sz="2400" kern="1200" dirty="0">
              <a:solidFill>
                <a:schemeClr val="tx1"/>
              </a:solidFill>
            </a:endParaRPr>
          </a:p>
        </p:txBody>
      </p:sp>
      <p:sp>
        <p:nvSpPr>
          <p:cNvPr id="8" name="Rectangle 7"/>
          <p:cNvSpPr/>
          <p:nvPr/>
        </p:nvSpPr>
        <p:spPr>
          <a:xfrm>
            <a:off x="0" y="4929187"/>
            <a:ext cx="9144000" cy="214313"/>
          </a:xfrm>
          <a:prstGeom prst="rect">
            <a:avLst/>
          </a:prstGeom>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graphicFrame>
        <p:nvGraphicFramePr>
          <p:cNvPr id="5" name="Content Placeholder 4"/>
          <p:cNvGraphicFramePr>
            <a:graphicFrameLocks noGrp="1"/>
          </p:cNvGraphicFramePr>
          <p:nvPr>
            <p:ph idx="1"/>
          </p:nvPr>
        </p:nvGraphicFramePr>
        <p:xfrm>
          <a:off x="2006600" y="1873409"/>
          <a:ext cx="5130800" cy="2255520"/>
        </p:xfrm>
        <a:graphic>
          <a:graphicData uri="http://schemas.openxmlformats.org/drawingml/2006/table">
            <a:tbl>
              <a:tblPr firstRow="1" firstCol="1" bandRow="1"/>
              <a:tblGrid>
                <a:gridCol w="1257300"/>
                <a:gridCol w="685800"/>
                <a:gridCol w="698500"/>
                <a:gridCol w="520700"/>
                <a:gridCol w="1968500"/>
              </a:tblGrid>
              <a:tr h="157480">
                <a:tc>
                  <a:txBody>
                    <a:bodyPr/>
                    <a:lstStyle/>
                    <a:p>
                      <a:pPr marL="88900" marR="0">
                        <a:spcBef>
                          <a:spcPts val="0"/>
                        </a:spcBef>
                        <a:spcAft>
                          <a:spcPts val="0"/>
                        </a:spcAft>
                      </a:pPr>
                      <a:r>
                        <a:rPr lang="en-US" sz="1000" b="1">
                          <a:effectLst/>
                          <a:latin typeface="Arial" panose="020B0604020202020204" pitchFamily="34" charset="0"/>
                          <a:ea typeface="Arial" panose="020B0604020202020204" pitchFamily="34" charset="0"/>
                        </a:rPr>
                        <a:t>Drug Name</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000" b="1">
                          <a:effectLst/>
                          <a:latin typeface="Arial" panose="020B0604020202020204" pitchFamily="34" charset="0"/>
                          <a:ea typeface="Arial" panose="020B0604020202020204" pitchFamily="34" charset="0"/>
                        </a:rPr>
                        <a:t>p-value</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spcBef>
                          <a:spcPts val="0"/>
                        </a:spcBef>
                        <a:spcAft>
                          <a:spcPts val="0"/>
                        </a:spcAft>
                      </a:pPr>
                      <a:r>
                        <a:rPr lang="en-US" sz="1000" b="1">
                          <a:effectLst/>
                          <a:latin typeface="Arial" panose="020B0604020202020204" pitchFamily="34" charset="0"/>
                          <a:ea typeface="Arial" panose="020B0604020202020204" pitchFamily="34" charset="0"/>
                        </a:rPr>
                        <a:t>q-value</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spcBef>
                          <a:spcPts val="0"/>
                        </a:spcBef>
                        <a:spcAft>
                          <a:spcPts val="0"/>
                        </a:spcAft>
                      </a:pPr>
                      <a:r>
                        <a:rPr lang="en-US" sz="1000" b="1">
                          <a:effectLst/>
                          <a:latin typeface="Arial" panose="020B0604020202020204" pitchFamily="34" charset="0"/>
                          <a:ea typeface="Arial" panose="020B0604020202020204" pitchFamily="34" charset="0"/>
                        </a:rPr>
                        <a:t>Hits</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spcBef>
                          <a:spcPts val="0"/>
                        </a:spcBef>
                        <a:spcAft>
                          <a:spcPts val="0"/>
                        </a:spcAft>
                      </a:pPr>
                      <a:r>
                        <a:rPr lang="en-US" sz="1000" b="1">
                          <a:effectLst/>
                          <a:latin typeface="Arial" panose="020B0604020202020204" pitchFamily="34" charset="0"/>
                          <a:ea typeface="Arial" panose="020B0604020202020204" pitchFamily="34" charset="0"/>
                        </a:rPr>
                        <a:t>Hits in the query list</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76200" marR="0">
                        <a:spcBef>
                          <a:spcPts val="0"/>
                        </a:spcBef>
                        <a:spcAft>
                          <a:spcPts val="0"/>
                        </a:spcAft>
                      </a:pPr>
                      <a:r>
                        <a:rPr lang="en-US" sz="1000" b="1">
                          <a:effectLst/>
                          <a:latin typeface="Arial" panose="020B0604020202020204" pitchFamily="34" charset="0"/>
                          <a:ea typeface="Arial" panose="020B0604020202020204" pitchFamily="34" charset="0"/>
                        </a:rPr>
                        <a:t>Bonfer-</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172085">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76200" marR="0">
                        <a:spcBef>
                          <a:spcPts val="0"/>
                        </a:spcBef>
                        <a:spcAft>
                          <a:spcPts val="0"/>
                        </a:spcAft>
                      </a:pPr>
                      <a:r>
                        <a:rPr lang="en-US" sz="1000" b="1">
                          <a:effectLst/>
                          <a:latin typeface="Arial" panose="020B0604020202020204" pitchFamily="34" charset="0"/>
                          <a:ea typeface="Arial" panose="020B0604020202020204" pitchFamily="34" charset="0"/>
                        </a:rPr>
                        <a:t>roni</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Doxorubicin</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1.60E-06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8.68E-03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7</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CA9,FHL1,FAM107A,MMP1,</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63500" marR="0">
                        <a:spcBef>
                          <a:spcPts val="0"/>
                        </a:spcBef>
                        <a:spcAft>
                          <a:spcPts val="0"/>
                        </a:spcAft>
                      </a:pPr>
                      <a:r>
                        <a:rPr lang="en-US" sz="1000">
                          <a:effectLst/>
                          <a:latin typeface="Arial" panose="020B0604020202020204" pitchFamily="34" charset="0"/>
                          <a:ea typeface="Arial" panose="020B0604020202020204" pitchFamily="34" charset="0"/>
                        </a:rPr>
                        <a:t>DES,COL1A1,CH25H</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ethylnylestradiol</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4.64E-06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2.52E-02</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CA9,MMP1,DES,IFIT3,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63500" marR="0">
                        <a:spcBef>
                          <a:spcPts val="0"/>
                        </a:spcBef>
                        <a:spcAft>
                          <a:spcPts val="0"/>
                        </a:spcAft>
                      </a:pPr>
                      <a:r>
                        <a:rPr lang="en-US" sz="1000">
                          <a:effectLst/>
                          <a:latin typeface="Arial" panose="020B0604020202020204" pitchFamily="34" charset="0"/>
                          <a:ea typeface="Arial" panose="020B0604020202020204" pitchFamily="34" charset="0"/>
                        </a:rPr>
                        <a:t>COL1A1,CH25H</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Bleomycin</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5.03E-07</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2.73E-03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5</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FHL1,MYH11,MMP1,DES,</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63500" marR="0">
                        <a:spcBef>
                          <a:spcPts val="0"/>
                        </a:spcBef>
                        <a:spcAft>
                          <a:spcPts val="0"/>
                        </a:spcAft>
                      </a:pPr>
                      <a:r>
                        <a:rPr lang="en-US" sz="1000">
                          <a:effectLst/>
                          <a:latin typeface="Arial" panose="020B0604020202020204" pitchFamily="34" charset="0"/>
                          <a:ea typeface="Arial" panose="020B0604020202020204" pitchFamily="34" charset="0"/>
                        </a:rPr>
                        <a:t>COL1A1</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Paromomycin sul-</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1.06E-06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5.76E-03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4</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CA9,FHL1,DES,COL1A1</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172085">
                <a:tc>
                  <a:txBody>
                    <a:bodyPr/>
                    <a:lstStyle/>
                    <a:p>
                      <a:pPr marL="88900" marR="0">
                        <a:spcBef>
                          <a:spcPts val="0"/>
                        </a:spcBef>
                        <a:spcAft>
                          <a:spcPts val="0"/>
                        </a:spcAft>
                      </a:pPr>
                      <a:r>
                        <a:rPr lang="en-US" sz="1000">
                          <a:effectLst/>
                          <a:latin typeface="Arial" panose="020B0604020202020204" pitchFamily="34" charset="0"/>
                          <a:ea typeface="Arial" panose="020B0604020202020204" pitchFamily="34" charset="0"/>
                        </a:rPr>
                        <a:t>fate</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0" marR="0">
                        <a:spcBef>
                          <a:spcPts val="0"/>
                        </a:spcBef>
                        <a:spcAft>
                          <a:spcPts val="0"/>
                        </a:spcAft>
                      </a:pPr>
                      <a:r>
                        <a:rPr lang="en-US" sz="115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Methyldopa</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1.11E-06</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6.00E-03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4</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CA9,FHL1,DES,COL1A1</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r h="144780">
                <a:tc>
                  <a:txBody>
                    <a:bodyPr/>
                    <a:lstStyle/>
                    <a:p>
                      <a:pPr marL="889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Dasatinib</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3.60E-05</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1.96E-01</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762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4</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63500" marR="0">
                        <a:lnSpc>
                          <a:spcPts val="1140"/>
                        </a:lnSpc>
                        <a:spcBef>
                          <a:spcPts val="0"/>
                        </a:spcBef>
                        <a:spcAft>
                          <a:spcPts val="0"/>
                        </a:spcAft>
                      </a:pPr>
                      <a:r>
                        <a:rPr lang="en-US" sz="1000">
                          <a:effectLst/>
                          <a:latin typeface="Arial" panose="020B0604020202020204" pitchFamily="34" charset="0"/>
                          <a:ea typeface="Arial" panose="020B0604020202020204" pitchFamily="34" charset="0"/>
                        </a:rPr>
                        <a:t>FHL1,MYH11,MMP1,IFIT3</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r>
              <a:tr h="0">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a:effectLst/>
                          <a:latin typeface="Times New Roman" panose="02020603050405020304" pitchFamily="18" charset="0"/>
                          <a:ea typeface="Times New Roman" panose="02020603050405020304" pitchFamily="18" charset="0"/>
                        </a:rPr>
                        <a:t> </a:t>
                      </a:r>
                      <a:endParaRPr lang="en-US" sz="110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00" dirty="0">
                          <a:effectLst/>
                          <a:latin typeface="Times New Roman" panose="02020603050405020304" pitchFamily="18" charset="0"/>
                          <a:ea typeface="Times New Roman" panose="02020603050405020304" pitchFamily="18" charset="0"/>
                        </a:rPr>
                        <a:t> </a:t>
                      </a:r>
                      <a:endParaRPr lang="en-US" sz="1100" dirty="0">
                        <a:effectLst/>
                        <a:latin typeface="Times New Roman" panose="02020603050405020304" pitchFamily="18" charset="0"/>
                        <a:ea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r>
            </a:tbl>
          </a:graphicData>
        </a:graphic>
      </p:graphicFrame>
      <p:sp>
        <p:nvSpPr>
          <p:cNvPr id="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6"/>
          <p:cNvSpPr/>
          <p:nvPr/>
        </p:nvSpPr>
        <p:spPr>
          <a:xfrm>
            <a:off x="2119746" y="1246111"/>
            <a:ext cx="4572000" cy="523220"/>
          </a:xfrm>
          <a:prstGeom prst="rect">
            <a:avLst/>
          </a:prstGeom>
        </p:spPr>
        <p:txBody>
          <a:bodyPr>
            <a:spAutoFit/>
          </a:bodyPr>
          <a:lstStyle/>
          <a:p>
            <a:pPr marR="3810" algn="ctr"/>
            <a:r>
              <a:rPr lang="en-US" b="1" i="1" dirty="0" smtClean="0">
                <a:latin typeface="+mn-lt"/>
                <a:ea typeface="Arial" panose="020B0604020202020204" pitchFamily="34" charset="0"/>
              </a:rPr>
              <a:t>Table:</a:t>
            </a:r>
            <a:r>
              <a:rPr lang="en-US" dirty="0" smtClean="0">
                <a:latin typeface="+mn-lt"/>
                <a:ea typeface="Arial" panose="020B0604020202020204" pitchFamily="34" charset="0"/>
              </a:rPr>
              <a:t> </a:t>
            </a:r>
            <a:r>
              <a:rPr lang="en-US" dirty="0">
                <a:latin typeface="+mn-lt"/>
                <a:ea typeface="Arial" panose="020B0604020202020204" pitchFamily="34" charset="0"/>
              </a:rPr>
              <a:t>Six suggested drugs based on 10 selected Hub Proteins</a:t>
            </a:r>
            <a:endParaRPr lang="en-US" dirty="0">
              <a:effectLst/>
              <a:latin typeface="+mn-lt"/>
              <a:ea typeface="Times New Roman" panose="02020603050405020304" pitchFamily="18" charset="0"/>
            </a:endParaRPr>
          </a:p>
        </p:txBody>
      </p:sp>
      <p:sp>
        <p:nvSpPr>
          <p:cNvPr id="9" name="Date Placeholder 8"/>
          <p:cNvSpPr>
            <a:spLocks noGrp="1"/>
          </p:cNvSpPr>
          <p:nvPr>
            <p:ph type="dt" sz="half" idx="10"/>
          </p:nvPr>
        </p:nvSpPr>
        <p:spPr/>
        <p:txBody>
          <a:bodyPr/>
          <a:lstStyle/>
          <a:p>
            <a:fld id="{59022DF3-2607-45A3-A0C3-64C7859AF450}" type="datetime1">
              <a:rPr lang="en-US" smtClean="0">
                <a:solidFill>
                  <a:prstClr val="black">
                    <a:tint val="75000"/>
                  </a:prstClr>
                </a:solidFill>
              </a:rPr>
              <a:t>11/13/2021</a:t>
            </a:fld>
            <a:endParaRPr lang="en-US">
              <a:solidFill>
                <a:prstClr val="black">
                  <a:tint val="75000"/>
                </a:prstClr>
              </a:solidFill>
            </a:endParaRPr>
          </a:p>
        </p:txBody>
      </p:sp>
      <p:sp>
        <p:nvSpPr>
          <p:cNvPr id="10" name="Slide Number Placeholder 9"/>
          <p:cNvSpPr>
            <a:spLocks noGrp="1"/>
          </p:cNvSpPr>
          <p:nvPr>
            <p:ph type="sldNum" sz="quarter" idx="12"/>
          </p:nvPr>
        </p:nvSpPr>
        <p:spPr/>
        <p:txBody>
          <a:bodyPr/>
          <a:lstStyle/>
          <a:p>
            <a:fld id="{C94AF543-3D46-4FAD-A649-794D255A0DCF}" type="slidenum">
              <a:rPr lang="en-US" smtClean="0">
                <a:solidFill>
                  <a:prstClr val="black">
                    <a:tint val="75000"/>
                  </a:prstClr>
                </a:solidFill>
              </a:rPr>
              <a:pPr/>
              <a:t>24</a:t>
            </a:fld>
            <a:endParaRPr lang="en-US">
              <a:solidFill>
                <a:prstClr val="black">
                  <a:tint val="75000"/>
                </a:prstClr>
              </a:solidFill>
            </a:endParaRPr>
          </a:p>
        </p:txBody>
      </p:sp>
      <p:sp>
        <p:nvSpPr>
          <p:cNvPr id="11" name="Footer Placeholder 10"/>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15244342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buClrTx/>
              <a:buFontTx/>
              <a:buNone/>
            </a:pPr>
            <a:r>
              <a:rPr lang="en-US" sz="2400" dirty="0" smtClean="0">
                <a:solidFill>
                  <a:schemeClr val="tx1"/>
                </a:solidFill>
              </a:rPr>
              <a:t>Suggested Drugs </a:t>
            </a:r>
            <a:endParaRPr lang="en-US" sz="2400" kern="1200" dirty="0">
              <a:solidFill>
                <a:schemeClr val="tx1"/>
              </a:solidFill>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Content Placeholder 1"/>
          <p:cNvSpPr>
            <a:spLocks noGrp="1"/>
          </p:cNvSpPr>
          <p:nvPr>
            <p:ph idx="1"/>
          </p:nvPr>
        </p:nvSpPr>
        <p:spPr>
          <a:xfrm>
            <a:off x="711777" y="1436519"/>
            <a:ext cx="7886700" cy="3263504"/>
          </a:xfrm>
        </p:spPr>
        <p:txBody>
          <a:bodyPr>
            <a:normAutofit/>
          </a:bodyPr>
          <a:lstStyle/>
          <a:p>
            <a:pPr marL="0" indent="0">
              <a:buNone/>
            </a:pPr>
            <a:r>
              <a:rPr lang="en-GB" sz="1600" dirty="0" smtClean="0"/>
              <a:t>●  Those six drugs are all approved and in production</a:t>
            </a:r>
            <a:r>
              <a:rPr lang="en-US" sz="1600" dirty="0" smtClean="0"/>
              <a:t>. </a:t>
            </a:r>
          </a:p>
          <a:p>
            <a:pPr marL="0" indent="0">
              <a:buNone/>
            </a:pPr>
            <a:r>
              <a:rPr lang="en-GB" sz="1600" dirty="0" smtClean="0"/>
              <a:t>●  Doxorubicin, sold under the brand name </a:t>
            </a:r>
            <a:r>
              <a:rPr lang="en-GB" sz="1600" dirty="0" err="1" smtClean="0"/>
              <a:t>Adriamycin</a:t>
            </a:r>
            <a:r>
              <a:rPr lang="en-GB" sz="1600" dirty="0" smtClean="0"/>
              <a:t> among others, is a chemo therapy medication used to treat cancer [1].</a:t>
            </a:r>
          </a:p>
          <a:p>
            <a:pPr marL="0" indent="0">
              <a:buNone/>
            </a:pPr>
            <a:r>
              <a:rPr lang="en-GB" sz="1600" dirty="0" smtClean="0"/>
              <a:t>● </a:t>
            </a:r>
            <a:r>
              <a:rPr lang="en-GB" sz="1600" dirty="0" err="1" smtClean="0"/>
              <a:t>Bleomycin</a:t>
            </a:r>
            <a:r>
              <a:rPr lang="en-GB" sz="1600" dirty="0" smtClean="0"/>
              <a:t> is a medication used to treat cancer [2] .</a:t>
            </a:r>
          </a:p>
          <a:p>
            <a:pPr marL="0" indent="0">
              <a:buNone/>
            </a:pPr>
            <a:r>
              <a:rPr lang="en-GB" sz="1600" dirty="0" smtClean="0"/>
              <a:t>● </a:t>
            </a:r>
            <a:r>
              <a:rPr lang="en-GB" sz="1600" dirty="0" err="1" smtClean="0"/>
              <a:t>Paromomycin</a:t>
            </a:r>
            <a:r>
              <a:rPr lang="en-GB" sz="1600" dirty="0" smtClean="0"/>
              <a:t> is an antimicrobial used to treat several parasitic infections including </a:t>
            </a:r>
            <a:r>
              <a:rPr lang="en-GB" sz="1600" dirty="0" err="1" smtClean="0"/>
              <a:t>amebiasis</a:t>
            </a:r>
            <a:r>
              <a:rPr lang="en-GB" sz="1600" dirty="0" smtClean="0"/>
              <a:t>, </a:t>
            </a:r>
            <a:r>
              <a:rPr lang="en-GB" sz="1600" dirty="0" err="1" smtClean="0"/>
              <a:t>giardiasis</a:t>
            </a:r>
            <a:r>
              <a:rPr lang="en-GB" sz="1600" dirty="0" smtClean="0"/>
              <a:t>, </a:t>
            </a:r>
            <a:r>
              <a:rPr lang="en-GB" sz="1600" dirty="0" err="1" smtClean="0"/>
              <a:t>leishmaniasis</a:t>
            </a:r>
            <a:r>
              <a:rPr lang="en-GB" sz="1600" dirty="0" smtClean="0"/>
              <a:t>, and tapeworm infection[3].</a:t>
            </a:r>
          </a:p>
          <a:p>
            <a:pPr marL="0" indent="0">
              <a:buNone/>
            </a:pPr>
            <a:r>
              <a:rPr lang="en-GB" sz="1600" dirty="0" smtClean="0"/>
              <a:t>● Methyldopa, sold under the brand name </a:t>
            </a:r>
            <a:r>
              <a:rPr lang="en-GB" sz="1600" dirty="0" err="1" smtClean="0"/>
              <a:t>Aldomet</a:t>
            </a:r>
            <a:r>
              <a:rPr lang="en-GB" sz="1600" dirty="0" smtClean="0"/>
              <a:t> among others, is a medication used for high blood pressure [4].</a:t>
            </a:r>
          </a:p>
          <a:p>
            <a:pPr marL="0" indent="0">
              <a:buNone/>
            </a:pPr>
            <a:r>
              <a:rPr lang="en-GB" sz="1600" dirty="0" smtClean="0"/>
              <a:t>● </a:t>
            </a:r>
            <a:r>
              <a:rPr lang="en-GB" sz="1600" dirty="0" err="1" smtClean="0"/>
              <a:t>Dasatinib</a:t>
            </a:r>
            <a:r>
              <a:rPr lang="en-GB" sz="1600" dirty="0" smtClean="0"/>
              <a:t>, sold under the brand name </a:t>
            </a:r>
            <a:r>
              <a:rPr lang="en-GB" sz="1600" dirty="0" err="1" smtClean="0"/>
              <a:t>Sprycel</a:t>
            </a:r>
            <a:r>
              <a:rPr lang="en-GB" sz="1600" dirty="0" smtClean="0"/>
              <a:t> among others, is a targeted therapy medication used to treat certain cases of chronic/acute </a:t>
            </a:r>
            <a:r>
              <a:rPr lang="en-GB" sz="1600" dirty="0" err="1" smtClean="0"/>
              <a:t>leukemia</a:t>
            </a:r>
            <a:r>
              <a:rPr lang="en-GB" sz="1600" dirty="0" smtClean="0"/>
              <a:t> [5].</a:t>
            </a:r>
            <a:endParaRPr lang="en-US" sz="1600" dirty="0"/>
          </a:p>
        </p:txBody>
      </p:sp>
      <p:sp>
        <p:nvSpPr>
          <p:cNvPr id="7" name="Date Placeholder 6"/>
          <p:cNvSpPr>
            <a:spLocks noGrp="1"/>
          </p:cNvSpPr>
          <p:nvPr>
            <p:ph type="dt" sz="half" idx="10"/>
          </p:nvPr>
        </p:nvSpPr>
        <p:spPr/>
        <p:txBody>
          <a:bodyPr/>
          <a:lstStyle/>
          <a:p>
            <a:fld id="{1EFF907A-01A5-4FF5-9666-FCAE5CAAB825}" type="datetime1">
              <a:rPr lang="en-US" smtClean="0">
                <a:solidFill>
                  <a:prstClr val="black">
                    <a:tint val="75000"/>
                  </a:prstClr>
                </a:solidFill>
              </a:rPr>
              <a:t>11/13/2021</a:t>
            </a:fld>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smtClean="0">
                <a:solidFill>
                  <a:prstClr val="black">
                    <a:tint val="75000"/>
                  </a:prstClr>
                </a:solidFill>
              </a:rPr>
              <a:pPr/>
              <a:t>25</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6700925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US" sz="2400" dirty="0">
                <a:solidFill>
                  <a:schemeClr val="tx1"/>
                </a:solidFill>
              </a:rPr>
              <a:t>Conclusion</a:t>
            </a: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Content Placeholder 1"/>
          <p:cNvSpPr>
            <a:spLocks noGrp="1"/>
          </p:cNvSpPr>
          <p:nvPr>
            <p:ph idx="1"/>
          </p:nvPr>
        </p:nvSpPr>
        <p:spPr>
          <a:xfrm>
            <a:off x="711777" y="1772839"/>
            <a:ext cx="7886700" cy="3263504"/>
          </a:xfrm>
        </p:spPr>
        <p:txBody>
          <a:bodyPr>
            <a:normAutofit/>
          </a:bodyPr>
          <a:lstStyle/>
          <a:p>
            <a:pPr marL="0" indent="0">
              <a:buNone/>
            </a:pPr>
            <a:r>
              <a:rPr lang="en-GB" sz="1800" dirty="0" smtClean="0"/>
              <a:t>●  </a:t>
            </a:r>
            <a:r>
              <a:rPr lang="en-US" sz="1800" dirty="0" smtClean="0"/>
              <a:t>The present study </a:t>
            </a:r>
            <a:r>
              <a:rPr lang="en-US" sz="1800" dirty="0"/>
              <a:t>provides possible novel links of association between </a:t>
            </a:r>
            <a:r>
              <a:rPr lang="en-US" sz="1800" dirty="0" smtClean="0"/>
              <a:t>the NPC and LC     which could </a:t>
            </a:r>
            <a:r>
              <a:rPr lang="en-US" sz="1800" dirty="0"/>
              <a:t>eventually translate into additional biomarkers to facilitate the early </a:t>
            </a:r>
            <a:r>
              <a:rPr lang="en-US" sz="1800" dirty="0" smtClean="0"/>
              <a:t>diagnosis and therapeutic approaches</a:t>
            </a:r>
            <a:r>
              <a:rPr lang="en-US" sz="1800" dirty="0"/>
              <a:t>. </a:t>
            </a:r>
            <a:endParaRPr lang="en-US" sz="1800" dirty="0" smtClean="0"/>
          </a:p>
          <a:p>
            <a:pPr marL="0" indent="0">
              <a:buNone/>
            </a:pPr>
            <a:r>
              <a:rPr lang="en-GB" sz="1800" dirty="0" smtClean="0"/>
              <a:t>●  </a:t>
            </a:r>
            <a:r>
              <a:rPr lang="en-US" sz="1800" dirty="0" smtClean="0"/>
              <a:t>This </a:t>
            </a:r>
            <a:r>
              <a:rPr lang="en-US" sz="1800" dirty="0"/>
              <a:t>approach will be useful to predict </a:t>
            </a:r>
            <a:r>
              <a:rPr lang="en-US" sz="1800" dirty="0" smtClean="0"/>
              <a:t>association occurrence </a:t>
            </a:r>
            <a:r>
              <a:rPr lang="en-US" sz="1800" dirty="0"/>
              <a:t>for other diseases.</a:t>
            </a:r>
          </a:p>
        </p:txBody>
      </p:sp>
      <p:sp>
        <p:nvSpPr>
          <p:cNvPr id="7" name="Date Placeholder 6"/>
          <p:cNvSpPr>
            <a:spLocks noGrp="1"/>
          </p:cNvSpPr>
          <p:nvPr>
            <p:ph type="dt" sz="half" idx="10"/>
          </p:nvPr>
        </p:nvSpPr>
        <p:spPr/>
        <p:txBody>
          <a:bodyPr/>
          <a:lstStyle/>
          <a:p>
            <a:fld id="{9EDA0E4A-C56E-412C-951C-97FD5822BA0F}" type="datetime1">
              <a:rPr lang="en-US" smtClean="0">
                <a:solidFill>
                  <a:prstClr val="black">
                    <a:tint val="75000"/>
                  </a:prstClr>
                </a:solidFill>
              </a:rPr>
              <a:t>11/13/2021</a:t>
            </a:fld>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smtClean="0">
                <a:solidFill>
                  <a:prstClr val="black">
                    <a:tint val="75000"/>
                  </a:prstClr>
                </a:solidFill>
              </a:rPr>
              <a:pPr/>
              <a:t>26</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670092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GB" sz="2400" dirty="0" smtClean="0">
                <a:solidFill>
                  <a:schemeClr val="tx1"/>
                </a:solidFill>
                <a:latin typeface="Calibri" pitchFamily="34" charset="0"/>
                <a:cs typeface="Calibri" pitchFamily="34" charset="0"/>
              </a:rPr>
              <a:t>Limitations</a:t>
            </a:r>
            <a:endParaRPr lang="en-US" sz="2400" b="1" dirty="0">
              <a:solidFill>
                <a:schemeClr val="tx1"/>
              </a:solidFill>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Content Placeholder 1"/>
          <p:cNvSpPr>
            <a:spLocks noGrp="1"/>
          </p:cNvSpPr>
          <p:nvPr>
            <p:ph idx="1"/>
          </p:nvPr>
        </p:nvSpPr>
        <p:spPr>
          <a:xfrm>
            <a:off x="745028" y="1653324"/>
            <a:ext cx="7886700" cy="3490176"/>
          </a:xfrm>
        </p:spPr>
        <p:txBody>
          <a:bodyPr>
            <a:normAutofit/>
          </a:bodyPr>
          <a:lstStyle/>
          <a:p>
            <a:pPr marL="0" indent="0">
              <a:buNone/>
            </a:pPr>
            <a:r>
              <a:rPr lang="en-GB" sz="2000" dirty="0" smtClean="0"/>
              <a:t>A few limitations of this study is given below:</a:t>
            </a:r>
          </a:p>
          <a:p>
            <a:pPr marL="0" indent="0">
              <a:buNone/>
            </a:pPr>
            <a:r>
              <a:rPr lang="en-GB" sz="1400" dirty="0" smtClean="0"/>
              <a:t>●  </a:t>
            </a:r>
            <a:r>
              <a:rPr lang="en-US" sz="1400" dirty="0" smtClean="0"/>
              <a:t>Extensive </a:t>
            </a:r>
            <a:r>
              <a:rPr lang="en-US" sz="1400" dirty="0"/>
              <a:t>validation of these molecules in </a:t>
            </a:r>
            <a:r>
              <a:rPr lang="en-US" sz="1400" dirty="0" smtClean="0"/>
              <a:t>a larger cohort need to be done.</a:t>
            </a:r>
          </a:p>
          <a:p>
            <a:pPr marL="0" indent="0">
              <a:buNone/>
            </a:pPr>
            <a:r>
              <a:rPr lang="en-GB" sz="1400" dirty="0" smtClean="0"/>
              <a:t>●  </a:t>
            </a:r>
            <a:r>
              <a:rPr lang="en-US" sz="1400" dirty="0"/>
              <a:t>The identified biomolecules presented </a:t>
            </a:r>
            <a:r>
              <a:rPr lang="en-US" sz="1400" dirty="0" smtClean="0"/>
              <a:t>in this </a:t>
            </a:r>
            <a:r>
              <a:rPr lang="en-US" sz="1400" dirty="0"/>
              <a:t>study deserve experimental studies to clarify the </a:t>
            </a:r>
            <a:r>
              <a:rPr lang="en-US" sz="1400" dirty="0" smtClean="0"/>
              <a:t>biological </a:t>
            </a:r>
            <a:r>
              <a:rPr lang="en-US" sz="1400" dirty="0"/>
              <a:t>roles in </a:t>
            </a:r>
            <a:r>
              <a:rPr lang="en-US" sz="1400" dirty="0" smtClean="0"/>
              <a:t>association of </a:t>
            </a:r>
            <a:r>
              <a:rPr lang="en-US" sz="1400" dirty="0"/>
              <a:t>NPC and LC</a:t>
            </a:r>
            <a:r>
              <a:rPr lang="en-US" sz="1400" dirty="0" smtClean="0"/>
              <a:t>.</a:t>
            </a:r>
          </a:p>
          <a:p>
            <a:pPr marL="0" indent="0">
              <a:buNone/>
            </a:pPr>
            <a:r>
              <a:rPr lang="en-GB" sz="1400" dirty="0" smtClean="0"/>
              <a:t>●  </a:t>
            </a:r>
            <a:r>
              <a:rPr lang="en-US" sz="1400" dirty="0" smtClean="0"/>
              <a:t>A </a:t>
            </a:r>
            <a:r>
              <a:rPr lang="en-US" sz="1400" dirty="0"/>
              <a:t>multicenter platform is essential to verify their </a:t>
            </a:r>
            <a:r>
              <a:rPr lang="en-US" sz="1400" dirty="0" smtClean="0"/>
              <a:t>usefulness as </a:t>
            </a:r>
            <a:r>
              <a:rPr lang="en-US" sz="1400" dirty="0"/>
              <a:t>biomarkers.</a:t>
            </a:r>
            <a:endParaRPr lang="en-US" sz="1400" dirty="0" smtClean="0"/>
          </a:p>
          <a:p>
            <a:pPr marL="0" indent="0">
              <a:buNone/>
            </a:pPr>
            <a:endParaRPr lang="en-US" sz="1400" dirty="0"/>
          </a:p>
        </p:txBody>
      </p:sp>
      <p:sp>
        <p:nvSpPr>
          <p:cNvPr id="7" name="Date Placeholder 6"/>
          <p:cNvSpPr>
            <a:spLocks noGrp="1"/>
          </p:cNvSpPr>
          <p:nvPr>
            <p:ph type="dt" sz="half" idx="10"/>
          </p:nvPr>
        </p:nvSpPr>
        <p:spPr/>
        <p:txBody>
          <a:bodyPr/>
          <a:lstStyle/>
          <a:p>
            <a:fld id="{84403C77-F722-4552-9D1C-28432B6A962D}" type="datetime1">
              <a:rPr lang="en-US" smtClean="0">
                <a:solidFill>
                  <a:prstClr val="black">
                    <a:tint val="75000"/>
                  </a:prstClr>
                </a:solidFill>
              </a:rPr>
              <a:t>11/13/2021</a:t>
            </a:fld>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smtClean="0">
                <a:solidFill>
                  <a:prstClr val="black">
                    <a:tint val="75000"/>
                  </a:prstClr>
                </a:solidFill>
              </a:rPr>
              <a:pPr/>
              <a:t>27</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2342007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GB" sz="2400" dirty="0">
                <a:solidFill>
                  <a:schemeClr val="tx1"/>
                </a:solidFill>
                <a:latin typeface="Calibri" pitchFamily="34" charset="0"/>
                <a:cs typeface="Calibri" pitchFamily="34" charset="0"/>
              </a:rPr>
              <a:t>Future Works</a:t>
            </a:r>
            <a:endParaRPr lang="en-US" sz="2400" b="1" dirty="0">
              <a:solidFill>
                <a:schemeClr val="tx1"/>
              </a:solidFill>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Content Placeholder 1"/>
          <p:cNvSpPr>
            <a:spLocks noGrp="1"/>
          </p:cNvSpPr>
          <p:nvPr>
            <p:ph idx="1"/>
          </p:nvPr>
        </p:nvSpPr>
        <p:spPr>
          <a:xfrm>
            <a:off x="865716" y="1546167"/>
            <a:ext cx="7886700" cy="3490176"/>
          </a:xfrm>
        </p:spPr>
        <p:txBody>
          <a:bodyPr>
            <a:normAutofit/>
          </a:bodyPr>
          <a:lstStyle/>
          <a:p>
            <a:pPr marL="0" indent="0">
              <a:buNone/>
            </a:pPr>
            <a:r>
              <a:rPr lang="en-GB" sz="2000" dirty="0" smtClean="0"/>
              <a:t>Some Future works of this thesis are given below:</a:t>
            </a:r>
          </a:p>
          <a:p>
            <a:pPr marL="0" indent="0">
              <a:buNone/>
            </a:pPr>
            <a:endParaRPr lang="en-GB" sz="2000" dirty="0" smtClean="0"/>
          </a:p>
          <a:p>
            <a:pPr marL="0" indent="0">
              <a:buNone/>
            </a:pPr>
            <a:r>
              <a:rPr lang="en-GB" sz="1600" dirty="0" smtClean="0"/>
              <a:t>●  This study further </a:t>
            </a:r>
            <a:r>
              <a:rPr lang="en-US" sz="1600" dirty="0" smtClean="0"/>
              <a:t>may lead </a:t>
            </a:r>
            <a:r>
              <a:rPr lang="en-US" sz="1600" dirty="0"/>
              <a:t>to ultimate advancement for therapeutic </a:t>
            </a:r>
            <a:r>
              <a:rPr lang="en-US" sz="1600" dirty="0" smtClean="0"/>
              <a:t>strategies. </a:t>
            </a:r>
          </a:p>
          <a:p>
            <a:pPr marL="0" indent="0">
              <a:buNone/>
            </a:pPr>
            <a:r>
              <a:rPr lang="en-GB" sz="1600" dirty="0" smtClean="0"/>
              <a:t>●  </a:t>
            </a:r>
            <a:r>
              <a:rPr lang="en-US" sz="1600" dirty="0"/>
              <a:t>A different </a:t>
            </a:r>
            <a:r>
              <a:rPr lang="en-US" sz="1600" dirty="0" smtClean="0"/>
              <a:t>bioinformatics </a:t>
            </a:r>
            <a:r>
              <a:rPr lang="en-US" sz="1600" dirty="0"/>
              <a:t>approach or </a:t>
            </a:r>
            <a:r>
              <a:rPr lang="en-US" sz="1600" dirty="0" smtClean="0"/>
              <a:t>different </a:t>
            </a:r>
            <a:r>
              <a:rPr lang="en-US" sz="1600" dirty="0"/>
              <a:t>dataset </a:t>
            </a:r>
            <a:r>
              <a:rPr lang="en-US" sz="1600" dirty="0" smtClean="0"/>
              <a:t>like </a:t>
            </a:r>
            <a:r>
              <a:rPr lang="en-US" sz="1600" dirty="0" err="1" smtClean="0"/>
              <a:t>transcriptomic</a:t>
            </a:r>
            <a:r>
              <a:rPr lang="en-US" sz="1600" dirty="0" smtClean="0"/>
              <a:t> dataset </a:t>
            </a:r>
            <a:r>
              <a:rPr lang="en-US" sz="1600" dirty="0"/>
              <a:t>can be taken to discover new biomolecules shared by NPC </a:t>
            </a:r>
            <a:r>
              <a:rPr lang="en-US" sz="1600" dirty="0" smtClean="0"/>
              <a:t>and LC.</a:t>
            </a:r>
            <a:endParaRPr lang="en-US" sz="1600" dirty="0"/>
          </a:p>
        </p:txBody>
      </p:sp>
      <p:sp>
        <p:nvSpPr>
          <p:cNvPr id="7" name="Date Placeholder 6"/>
          <p:cNvSpPr>
            <a:spLocks noGrp="1"/>
          </p:cNvSpPr>
          <p:nvPr>
            <p:ph type="dt" sz="half" idx="10"/>
          </p:nvPr>
        </p:nvSpPr>
        <p:spPr/>
        <p:txBody>
          <a:bodyPr/>
          <a:lstStyle/>
          <a:p>
            <a:fld id="{4FBB879A-D9C9-4824-B738-694F3474A6F1}" type="datetime1">
              <a:rPr lang="en-US" smtClean="0">
                <a:solidFill>
                  <a:prstClr val="black">
                    <a:tint val="75000"/>
                  </a:prstClr>
                </a:solidFill>
              </a:rPr>
              <a:t>11/13/2021</a:t>
            </a:fld>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smtClean="0">
                <a:solidFill>
                  <a:prstClr val="black">
                    <a:tint val="75000"/>
                  </a:prstClr>
                </a:solidFill>
              </a:rPr>
              <a:pPr/>
              <a:t>28</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3307760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 sz="2400" dirty="0">
                <a:solidFill>
                  <a:schemeClr val="tx1"/>
                </a:solidFill>
              </a:rPr>
              <a:t>References</a:t>
            </a:r>
            <a:endParaRPr lang="en-US" sz="2400" b="1" dirty="0">
              <a:solidFill>
                <a:schemeClr val="tx1"/>
              </a:solidFill>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6" name="Rectangle 1"/>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p:cNvSpPr/>
          <p:nvPr/>
        </p:nvSpPr>
        <p:spPr>
          <a:xfrm>
            <a:off x="693683" y="920304"/>
            <a:ext cx="7283669" cy="3754874"/>
          </a:xfrm>
          <a:prstGeom prst="rect">
            <a:avLst/>
          </a:prstGeom>
        </p:spPr>
        <p:txBody>
          <a:bodyPr wrap="square">
            <a:spAutoFit/>
          </a:bodyPr>
          <a:lstStyle/>
          <a:p>
            <a:r>
              <a:rPr lang="en-GB" dirty="0" smtClean="0"/>
              <a:t>[1]  N. Greene, Oncology Drugs: Shortages, Pricing and Target Product Profile Analysis in the US Market. Massachusetts College of Pharmacy and Health Sciences, 2016. </a:t>
            </a:r>
          </a:p>
          <a:p>
            <a:endParaRPr lang="en-GB" dirty="0" smtClean="0"/>
          </a:p>
          <a:p>
            <a:r>
              <a:rPr lang="en-GB" dirty="0" smtClean="0"/>
              <a:t>[2]  G. O </a:t>
            </a:r>
            <a:r>
              <a:rPr lang="en-GB" dirty="0" err="1" smtClean="0"/>
              <a:t>Moustafa</a:t>
            </a:r>
            <a:r>
              <a:rPr lang="en-GB" dirty="0" smtClean="0"/>
              <a:t>, “Peptide chemistry’s contribution to the treatment of the majority of serious illnesses: Peptide </a:t>
            </a:r>
            <a:r>
              <a:rPr lang="en-GB" dirty="0" err="1" smtClean="0"/>
              <a:t>antitumors</a:t>
            </a:r>
            <a:r>
              <a:rPr lang="en-GB" dirty="0" smtClean="0"/>
              <a:t>.” Egyptian Journal of Chemistry, vol. 64, no. 11, pp. 5–6, 2021.</a:t>
            </a:r>
          </a:p>
          <a:p>
            <a:endParaRPr lang="en-GB" dirty="0" smtClean="0"/>
          </a:p>
          <a:p>
            <a:r>
              <a:rPr lang="en-GB" dirty="0" smtClean="0"/>
              <a:t> [3] E. R. Fox and L. S. Tyler, “Managing drug shortages: seven years’ experience at one health system,” American journal of health-system pharmacy, vol. 60, no. 3, pp. 245–253, 2003. </a:t>
            </a:r>
          </a:p>
          <a:p>
            <a:endParaRPr lang="en-GB" dirty="0" smtClean="0"/>
          </a:p>
          <a:p>
            <a:r>
              <a:rPr lang="en-GB" dirty="0" smtClean="0"/>
              <a:t>[4] D. W. Newton, A. G. Rogers, C. H. Becker, and G. </a:t>
            </a:r>
            <a:r>
              <a:rPr lang="en-GB" dirty="0" err="1" smtClean="0"/>
              <a:t>Torosian</a:t>
            </a:r>
            <a:r>
              <a:rPr lang="en-GB" dirty="0" smtClean="0"/>
              <a:t>, “Extemporaneous preparation of methyldopa in two syrup vehicles,” American Journal of Health-System Pharmacy, vol. 32, no. 8, pp. 817–821, 1975.</a:t>
            </a:r>
          </a:p>
          <a:p>
            <a:endParaRPr lang="en-GB" dirty="0" smtClean="0"/>
          </a:p>
          <a:p>
            <a:r>
              <a:rPr lang="en-GB" dirty="0" smtClean="0"/>
              <a:t> [5] C. </a:t>
            </a:r>
            <a:r>
              <a:rPr lang="en-GB" dirty="0" err="1" smtClean="0"/>
              <a:t>Fausel</a:t>
            </a:r>
            <a:r>
              <a:rPr lang="en-GB" dirty="0" smtClean="0"/>
              <a:t>, “Targeted chronic myeloid </a:t>
            </a:r>
            <a:r>
              <a:rPr lang="en-GB" dirty="0" err="1" smtClean="0"/>
              <a:t>leukemia</a:t>
            </a:r>
            <a:r>
              <a:rPr lang="en-GB" dirty="0" smtClean="0"/>
              <a:t> therapy: seeking a cure,” American journal of health-system pharmacy, vol. 64, no. 24_Supplement_15, pp. S9–S15, 2007. </a:t>
            </a:r>
            <a:endParaRPr lang="en-GB" dirty="0"/>
          </a:p>
        </p:txBody>
      </p:sp>
      <p:sp>
        <p:nvSpPr>
          <p:cNvPr id="7" name="Date Placeholder 6"/>
          <p:cNvSpPr>
            <a:spLocks noGrp="1"/>
          </p:cNvSpPr>
          <p:nvPr>
            <p:ph type="dt" sz="half" idx="10"/>
          </p:nvPr>
        </p:nvSpPr>
        <p:spPr/>
        <p:txBody>
          <a:bodyPr/>
          <a:lstStyle/>
          <a:p>
            <a:fld id="{5459B007-A5F4-4E3E-A869-ED9F6AA8ACD8}" type="datetime1">
              <a:rPr lang="en-US" smtClean="0">
                <a:solidFill>
                  <a:prstClr val="black">
                    <a:tint val="75000"/>
                  </a:prstClr>
                </a:solidFill>
              </a:rPr>
              <a:t>11/13/2021</a:t>
            </a:fld>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C94AF543-3D46-4FAD-A649-794D255A0DCF}" type="slidenum">
              <a:rPr lang="en-US" smtClean="0">
                <a:solidFill>
                  <a:prstClr val="black">
                    <a:tint val="75000"/>
                  </a:prstClr>
                </a:solidFill>
              </a:rPr>
              <a:pPr/>
              <a:t>29</a:t>
            </a:fld>
            <a:endParaRPr lang="en-US">
              <a:solidFill>
                <a:prstClr val="black">
                  <a:tint val="75000"/>
                </a:prstClr>
              </a:solidFill>
            </a:endParaRPr>
          </a:p>
        </p:txBody>
      </p:sp>
      <p:sp>
        <p:nvSpPr>
          <p:cNvPr id="10" name="Footer Placeholder 9"/>
          <p:cNvSpPr>
            <a:spLocks noGrp="1"/>
          </p:cNvSpPr>
          <p:nvPr>
            <p:ph type="ftr" sz="quarter" idx="11"/>
          </p:nvPr>
        </p:nvSpPr>
        <p:spPr/>
        <p:txBody>
          <a:bodyPr/>
          <a:lstStyle/>
          <a:p>
            <a:r>
              <a:rPr lang="en-US" smtClean="0">
                <a:solidFill>
                  <a:prstClr val="black">
                    <a:tint val="75000"/>
                  </a:prstClr>
                </a:solidFill>
              </a:rPr>
              <a:t>Dept. of ICT, MBSTU</a:t>
            </a:r>
            <a:endParaRPr lang="en-US">
              <a:solidFill>
                <a:prstClr val="black">
                  <a:tint val="75000"/>
                </a:prstClr>
              </a:solidFill>
            </a:endParaRPr>
          </a:p>
        </p:txBody>
      </p:sp>
    </p:spTree>
    <p:extLst>
      <p:ext uri="{BB962C8B-B14F-4D97-AF65-F5344CB8AC3E}">
        <p14:creationId xmlns:p14="http://schemas.microsoft.com/office/powerpoint/2010/main" xmlns="" val="3560122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 sz="2400" dirty="0" smtClean="0">
                <a:solidFill>
                  <a:schemeClr val="tx1"/>
                </a:solidFill>
                <a:latin typeface="Arial" pitchFamily="34" charset="0"/>
                <a:cs typeface="Arial" pitchFamily="34" charset="0"/>
              </a:rPr>
              <a:t>Introduction</a:t>
            </a:r>
            <a:endParaRPr lang="en-US" sz="2800" dirty="0">
              <a:solidFill>
                <a:schemeClr val="tx1"/>
              </a:solidFill>
              <a:latin typeface="Arial" pitchFamily="34" charset="0"/>
              <a:ea typeface="Calibri"/>
              <a:cs typeface="Arial" pitchFamily="34" charset="0"/>
              <a:sym typeface="Calibri"/>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2" name="Title 1"/>
          <p:cNvSpPr>
            <a:spLocks noGrp="1"/>
          </p:cNvSpPr>
          <p:nvPr>
            <p:ph type="title"/>
          </p:nvPr>
        </p:nvSpPr>
        <p:spPr>
          <a:xfrm>
            <a:off x="213013" y="534320"/>
            <a:ext cx="7886700" cy="994172"/>
          </a:xfrm>
        </p:spPr>
        <p:txBody>
          <a:bodyPr>
            <a:normAutofit/>
          </a:bodyPr>
          <a:lstStyle/>
          <a:p>
            <a:pPr lvl="0" algn="ctr">
              <a:lnSpc>
                <a:spcPct val="115000"/>
              </a:lnSpc>
              <a:spcBef>
                <a:spcPts val="0"/>
              </a:spcBef>
              <a:spcAft>
                <a:spcPts val="1200"/>
              </a:spcAft>
            </a:pPr>
            <a:r>
              <a:rPr lang="en-US" sz="2400" b="1" u="sng" dirty="0" smtClean="0"/>
              <a:t>Nasopharyngeal Carcinoma (NPC) &amp; Lung Cancer</a:t>
            </a:r>
            <a:endParaRPr lang="en-US" sz="2400" b="1" u="sng" dirty="0">
              <a:latin typeface="Calibri"/>
              <a:ea typeface="Calibri"/>
              <a:cs typeface="Calibri"/>
              <a:sym typeface="Calibri"/>
            </a:endParaRPr>
          </a:p>
        </p:txBody>
      </p:sp>
      <p:sp>
        <p:nvSpPr>
          <p:cNvPr id="11" name="Content Placeholder 10"/>
          <p:cNvSpPr>
            <a:spLocks noGrp="1"/>
          </p:cNvSpPr>
          <p:nvPr>
            <p:ph idx="1"/>
          </p:nvPr>
        </p:nvSpPr>
        <p:spPr/>
        <p:txBody>
          <a:bodyPr>
            <a:normAutofit/>
          </a:bodyPr>
          <a:lstStyle/>
          <a:p>
            <a:pPr lvl="0"/>
            <a:endParaRPr lang="en-US" sz="1400" dirty="0">
              <a:ea typeface="Calibri"/>
              <a:cs typeface="Calibri"/>
              <a:sym typeface="Calibri"/>
            </a:endParaRPr>
          </a:p>
          <a:p>
            <a:pPr lvl="0"/>
            <a:r>
              <a:rPr lang="en-US" sz="1600" dirty="0" smtClean="0">
                <a:ea typeface="Calibri"/>
                <a:cs typeface="Calibri"/>
                <a:sym typeface="Calibri"/>
              </a:rPr>
              <a:t>Nasopharyngeal </a:t>
            </a:r>
            <a:r>
              <a:rPr lang="en-US" sz="1600" dirty="0">
                <a:ea typeface="Calibri"/>
                <a:cs typeface="Calibri"/>
                <a:sym typeface="Calibri"/>
              </a:rPr>
              <a:t>carcinoma (NPC), or </a:t>
            </a:r>
            <a:r>
              <a:rPr lang="en-US" sz="1600" dirty="0" err="1">
                <a:ea typeface="Calibri"/>
                <a:cs typeface="Calibri"/>
                <a:sym typeface="Calibri"/>
              </a:rPr>
              <a:t>nasopharynx</a:t>
            </a:r>
            <a:r>
              <a:rPr lang="en-US" sz="1600" dirty="0">
                <a:ea typeface="Calibri"/>
                <a:cs typeface="Calibri"/>
                <a:sym typeface="Calibri"/>
              </a:rPr>
              <a:t> cancer, is the most common cancer originating in the </a:t>
            </a:r>
            <a:r>
              <a:rPr lang="en-US" sz="1600" dirty="0" err="1">
                <a:ea typeface="Calibri"/>
                <a:cs typeface="Calibri"/>
                <a:sym typeface="Calibri"/>
              </a:rPr>
              <a:t>nasopharynx</a:t>
            </a:r>
            <a:r>
              <a:rPr lang="en-US" sz="1600" dirty="0">
                <a:ea typeface="Calibri"/>
                <a:cs typeface="Calibri"/>
                <a:sym typeface="Calibri"/>
              </a:rPr>
              <a:t> (The area that starts upper part of the throat, behind the nose). </a:t>
            </a:r>
            <a:r>
              <a:rPr lang="en-GB" sz="1600" dirty="0" smtClean="0">
                <a:ea typeface="Calibri"/>
                <a:cs typeface="Calibri"/>
                <a:sym typeface="Calibri"/>
              </a:rPr>
              <a:t>I</a:t>
            </a:r>
            <a:r>
              <a:rPr lang="en-GB" sz="1600" dirty="0" smtClean="0"/>
              <a:t>t is a leading form of cancer in a few well-defined populations, including natives of southern China, Southeast Asia, the Arctic, and the Middle East/North Africa. So it is driven by both genetic and environmental factors.</a:t>
            </a:r>
            <a:endParaRPr lang="en-US" sz="1600" dirty="0">
              <a:ea typeface="Calibri"/>
              <a:cs typeface="Calibri"/>
              <a:sym typeface="Calibri"/>
            </a:endParaRPr>
          </a:p>
          <a:p>
            <a:pPr lvl="0"/>
            <a:r>
              <a:rPr lang="en-US" sz="1600" dirty="0" smtClean="0">
                <a:ea typeface="Calibri"/>
                <a:cs typeface="Calibri"/>
                <a:sym typeface="Calibri"/>
              </a:rPr>
              <a:t> </a:t>
            </a:r>
            <a:r>
              <a:rPr lang="en-US" sz="1600" dirty="0">
                <a:ea typeface="Calibri"/>
                <a:cs typeface="Calibri"/>
                <a:sym typeface="Calibri"/>
              </a:rPr>
              <a:t>Lung cancer is the leading cause of cancer deaths </a:t>
            </a:r>
            <a:r>
              <a:rPr lang="en-US" sz="1600" dirty="0" smtClean="0">
                <a:ea typeface="Calibri"/>
                <a:cs typeface="Calibri"/>
                <a:sym typeface="Calibri"/>
              </a:rPr>
              <a:t>worldwide. .The lungs are among the most prominent target organs for metastatic disease. Cancer </a:t>
            </a:r>
            <a:r>
              <a:rPr lang="en-US" sz="1600" dirty="0">
                <a:ea typeface="Calibri"/>
                <a:cs typeface="Calibri"/>
                <a:sym typeface="Calibri"/>
              </a:rPr>
              <a:t>that starts in one part of the body and spreads to the lungs is called lung metastases.</a:t>
            </a:r>
          </a:p>
          <a:p>
            <a:pPr lvl="0"/>
            <a:r>
              <a:rPr lang="en-US" sz="1600" dirty="0" smtClean="0">
                <a:ea typeface="Calibri"/>
                <a:cs typeface="Calibri"/>
                <a:sym typeface="Calibri"/>
              </a:rPr>
              <a:t> </a:t>
            </a:r>
            <a:r>
              <a:rPr lang="en-US" sz="1600" dirty="0">
                <a:ea typeface="Calibri"/>
                <a:cs typeface="Calibri"/>
                <a:sym typeface="Calibri"/>
              </a:rPr>
              <a:t>NPC in advanced stages exhibits higher metastatic potential than other head and </a:t>
            </a:r>
            <a:r>
              <a:rPr lang="en-US" sz="1600" dirty="0" smtClean="0">
                <a:ea typeface="Calibri"/>
                <a:cs typeface="Calibri"/>
                <a:sym typeface="Calibri"/>
              </a:rPr>
              <a:t>neck squamous </a:t>
            </a:r>
            <a:r>
              <a:rPr lang="en-US" sz="1600" dirty="0">
                <a:ea typeface="Calibri"/>
                <a:cs typeface="Calibri"/>
                <a:sym typeface="Calibri"/>
              </a:rPr>
              <a:t>cell carcinomas </a:t>
            </a:r>
            <a:r>
              <a:rPr lang="en-US" sz="1600" dirty="0" smtClean="0">
                <a:ea typeface="Calibri"/>
                <a:cs typeface="Calibri"/>
                <a:sym typeface="Calibri"/>
              </a:rPr>
              <a:t>. </a:t>
            </a:r>
            <a:r>
              <a:rPr lang="en-US" sz="1600" dirty="0">
                <a:ea typeface="Calibri"/>
                <a:cs typeface="Calibri"/>
                <a:sym typeface="Calibri"/>
              </a:rPr>
              <a:t>Most frequently, lung metastases originate </a:t>
            </a:r>
            <a:r>
              <a:rPr lang="en-US" sz="1600" dirty="0" smtClean="0">
                <a:ea typeface="Calibri"/>
                <a:cs typeface="Calibri"/>
                <a:sym typeface="Calibri"/>
              </a:rPr>
              <a:t>from cancers </a:t>
            </a:r>
            <a:r>
              <a:rPr lang="en-US" sz="1600" dirty="0">
                <a:ea typeface="Calibri"/>
                <a:cs typeface="Calibri"/>
                <a:sym typeface="Calibri"/>
              </a:rPr>
              <a:t>of the head and neck.</a:t>
            </a:r>
          </a:p>
        </p:txBody>
      </p:sp>
      <p:sp>
        <p:nvSpPr>
          <p:cNvPr id="6" name="Date Placeholder 5"/>
          <p:cNvSpPr>
            <a:spLocks noGrp="1"/>
          </p:cNvSpPr>
          <p:nvPr>
            <p:ph type="dt" sz="half" idx="10"/>
          </p:nvPr>
        </p:nvSpPr>
        <p:spPr>
          <a:xfrm>
            <a:off x="628650" y="4903893"/>
            <a:ext cx="2057400" cy="273844"/>
          </a:xfrm>
        </p:spPr>
        <p:txBody>
          <a:bodyPr/>
          <a:lstStyle/>
          <a:p>
            <a:fld id="{4333A27D-E0CE-4955-B513-9BB8A2C9FB0E}" type="datetime1">
              <a:rPr lang="en-US" smtClean="0">
                <a:solidFill>
                  <a:schemeClr val="tx1"/>
                </a:solidFill>
              </a:rPr>
              <a:t>11/13/2021</a:t>
            </a:fld>
            <a:endParaRPr lang="en-US" dirty="0">
              <a:solidFill>
                <a:schemeClr val="tx1"/>
              </a:solidFill>
            </a:endParaRPr>
          </a:p>
        </p:txBody>
      </p:sp>
      <p:sp>
        <p:nvSpPr>
          <p:cNvPr id="7" name="Slide Number Placeholder 6"/>
          <p:cNvSpPr>
            <a:spLocks noGrp="1"/>
          </p:cNvSpPr>
          <p:nvPr>
            <p:ph type="sldNum" sz="quarter" idx="12"/>
          </p:nvPr>
        </p:nvSpPr>
        <p:spPr>
          <a:xfrm>
            <a:off x="6552543" y="4869656"/>
            <a:ext cx="2057400" cy="273844"/>
          </a:xfrm>
        </p:spPr>
        <p:txBody>
          <a:bodyPr/>
          <a:lstStyle/>
          <a:p>
            <a:fld id="{C94AF543-3D46-4FAD-A649-794D255A0DCF}" type="slidenum">
              <a:rPr lang="en-US" smtClean="0">
                <a:solidFill>
                  <a:schemeClr val="tx1"/>
                </a:solidFill>
              </a:rPr>
              <a:pPr/>
              <a:t>3</a:t>
            </a:fld>
            <a:endParaRPr lang="en-US" dirty="0">
              <a:solidFill>
                <a:schemeClr val="tx1"/>
              </a:solidFill>
            </a:endParaRPr>
          </a:p>
        </p:txBody>
      </p:sp>
      <p:sp>
        <p:nvSpPr>
          <p:cNvPr id="9" name="Footer Placeholder 8"/>
          <p:cNvSpPr>
            <a:spLocks noGrp="1"/>
          </p:cNvSpPr>
          <p:nvPr>
            <p:ph type="ftr" sz="quarter" idx="11"/>
          </p:nvPr>
        </p:nvSpPr>
        <p:spPr>
          <a:xfrm>
            <a:off x="3028950" y="488287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21464095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bg>
      <p:bgPr>
        <a:pattFill prst="pct80">
          <a:fgClr>
            <a:schemeClr val="bg2">
              <a:lumMod val="40000"/>
              <a:lumOff val="60000"/>
            </a:schemeClr>
          </a:fgClr>
          <a:bgClr>
            <a:schemeClr val="bg1"/>
          </a:bgClr>
        </a:pattFill>
        <a:effectLst/>
      </p:bgPr>
    </p:bg>
    <p:spTree>
      <p:nvGrpSpPr>
        <p:cNvPr id="1" name="Shape 253"/>
        <p:cNvGrpSpPr/>
        <p:nvPr/>
      </p:nvGrpSpPr>
      <p:grpSpPr>
        <a:xfrm>
          <a:off x="0" y="0"/>
          <a:ext cx="0" cy="0"/>
          <a:chOff x="0" y="0"/>
          <a:chExt cx="0" cy="0"/>
        </a:xfrm>
      </p:grpSpPr>
      <p:sp>
        <p:nvSpPr>
          <p:cNvPr id="254" name="Google Shape;254;p31"/>
          <p:cNvSpPr/>
          <p:nvPr/>
        </p:nvSpPr>
        <p:spPr>
          <a:xfrm>
            <a:off x="3630" y="1304583"/>
            <a:ext cx="9161100" cy="2484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txBox="1">
            <a:spLocks noGrp="1"/>
          </p:cNvSpPr>
          <p:nvPr>
            <p:ph type="body" idx="4294967295"/>
          </p:nvPr>
        </p:nvSpPr>
        <p:spPr>
          <a:xfrm>
            <a:off x="4584180" y="3108900"/>
            <a:ext cx="2177400" cy="436200"/>
          </a:xfrm>
          <a:prstGeom prst="rect">
            <a:avLst/>
          </a:prstGeom>
        </p:spPr>
        <p:txBody>
          <a:bodyPr spcFirstLastPara="1" wrap="square" lIns="91425" tIns="91425" rIns="91425" bIns="91425" anchor="t" anchorCtr="0">
            <a:normAutofit fontScale="32500" lnSpcReduction="20000"/>
          </a:bodyPr>
          <a:lstStyle/>
          <a:p>
            <a:pPr marL="0" lvl="0" indent="0" algn="ctr" rtl="0">
              <a:spcBef>
                <a:spcPts val="0"/>
              </a:spcBef>
              <a:spcAft>
                <a:spcPts val="1200"/>
              </a:spcAft>
              <a:buNone/>
            </a:pPr>
            <a:r>
              <a:rPr lang="en" sz="1700">
                <a:solidFill>
                  <a:schemeClr val="dk1"/>
                </a:solidFill>
              </a:rPr>
              <a:t>Abby Author, CTO</a:t>
            </a:r>
            <a:endParaRPr sz="1700">
              <a:solidFill>
                <a:schemeClr val="dk1"/>
              </a:solidFill>
            </a:endParaRPr>
          </a:p>
        </p:txBody>
      </p:sp>
      <p:sp>
        <p:nvSpPr>
          <p:cNvPr id="257" name="Google Shape;257;p31"/>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4000" b="1" i="1" dirty="0"/>
              <a:t>Thank You </a:t>
            </a:r>
            <a:endParaRPr sz="4000" b="1" i="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 sz="2400" dirty="0" smtClean="0">
                <a:solidFill>
                  <a:schemeClr val="tx1"/>
                </a:solidFill>
                <a:latin typeface="Arial" pitchFamily="34" charset="0"/>
                <a:cs typeface="Arial" pitchFamily="34" charset="0"/>
              </a:rPr>
              <a:t>Introduction(cont.)</a:t>
            </a:r>
            <a:endParaRPr lang="en-US" sz="2800" dirty="0">
              <a:solidFill>
                <a:schemeClr val="tx1"/>
              </a:solidFill>
              <a:latin typeface="Arial" pitchFamily="34" charset="0"/>
              <a:ea typeface="Calibri"/>
              <a:cs typeface="Arial" pitchFamily="34" charset="0"/>
              <a:sym typeface="Calibri"/>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2" name="Title 1"/>
          <p:cNvSpPr>
            <a:spLocks noGrp="1"/>
          </p:cNvSpPr>
          <p:nvPr>
            <p:ph type="title"/>
          </p:nvPr>
        </p:nvSpPr>
        <p:spPr>
          <a:xfrm>
            <a:off x="213013" y="534320"/>
            <a:ext cx="7886700" cy="994172"/>
          </a:xfrm>
        </p:spPr>
        <p:txBody>
          <a:bodyPr>
            <a:normAutofit/>
          </a:bodyPr>
          <a:lstStyle/>
          <a:p>
            <a:pPr lvl="0" algn="ctr">
              <a:lnSpc>
                <a:spcPct val="115000"/>
              </a:lnSpc>
            </a:pPr>
            <a:r>
              <a:rPr lang="en-US" sz="2400" b="1" u="sng" dirty="0" smtClean="0"/>
              <a:t>Molecular Signatures and Pathways</a:t>
            </a:r>
            <a:endParaRPr lang="en-US" sz="2400" b="1" u="sng" dirty="0"/>
          </a:p>
        </p:txBody>
      </p:sp>
      <p:sp>
        <p:nvSpPr>
          <p:cNvPr id="11" name="Content Placeholder 10"/>
          <p:cNvSpPr>
            <a:spLocks noGrp="1"/>
          </p:cNvSpPr>
          <p:nvPr>
            <p:ph idx="1"/>
          </p:nvPr>
        </p:nvSpPr>
        <p:spPr>
          <a:xfrm>
            <a:off x="628650" y="1463809"/>
            <a:ext cx="7886700" cy="3263504"/>
          </a:xfrm>
        </p:spPr>
        <p:txBody>
          <a:bodyPr>
            <a:normAutofit/>
          </a:bodyPr>
          <a:lstStyle/>
          <a:p>
            <a:pPr marL="0" lvl="0" indent="0">
              <a:spcBef>
                <a:spcPts val="0"/>
              </a:spcBef>
              <a:buNone/>
            </a:pPr>
            <a:r>
              <a:rPr lang="en-GB" sz="1600" dirty="0" smtClean="0"/>
              <a:t>➢ </a:t>
            </a:r>
            <a:r>
              <a:rPr lang="en-GB" sz="1600" dirty="0" smtClean="0">
                <a:highlight>
                  <a:srgbClr val="FFFFFF"/>
                </a:highlight>
                <a:cs typeface="Calibri" pitchFamily="34" charset="0"/>
              </a:rPr>
              <a:t>Molecular signatures are markers for a particular cell or tissue phenotype. </a:t>
            </a:r>
          </a:p>
          <a:p>
            <a:pPr lvl="0">
              <a:buNone/>
            </a:pPr>
            <a:r>
              <a:rPr lang="en-GB" sz="1600" dirty="0" smtClean="0">
                <a:cs typeface="Calibri" pitchFamily="34" charset="0"/>
              </a:rPr>
              <a:t>➢  Signatures have a two-fold purpose: they may be useful for disease diagnosis or risk assessment (</a:t>
            </a:r>
            <a:r>
              <a:rPr lang="en-GB" sz="1600" i="1" dirty="0" smtClean="0">
                <a:cs typeface="Calibri" pitchFamily="34" charset="0"/>
              </a:rPr>
              <a:t>prediction</a:t>
            </a:r>
            <a:r>
              <a:rPr lang="en-GB" sz="1600" dirty="0" smtClean="0">
                <a:cs typeface="Calibri" pitchFamily="34" charset="0"/>
              </a:rPr>
              <a:t>), but they may also implicate molecules not previously known to be involved in the underlying molecular pathology (</a:t>
            </a:r>
            <a:r>
              <a:rPr lang="en-GB" sz="1600" i="1" dirty="0" smtClean="0">
                <a:cs typeface="Calibri" pitchFamily="34" charset="0"/>
              </a:rPr>
              <a:t>discovery</a:t>
            </a:r>
            <a:r>
              <a:rPr lang="en-GB" sz="1600" dirty="0" smtClean="0">
                <a:cs typeface="Calibri" pitchFamily="34" charset="0"/>
              </a:rPr>
              <a:t>). </a:t>
            </a:r>
          </a:p>
          <a:p>
            <a:pPr lvl="0">
              <a:buNone/>
            </a:pPr>
            <a:endParaRPr lang="en-GB" sz="1600" dirty="0" smtClean="0">
              <a:cs typeface="Calibri" pitchFamily="34" charset="0"/>
            </a:endParaRPr>
          </a:p>
          <a:p>
            <a:pPr marL="0" lvl="0" indent="0">
              <a:spcBef>
                <a:spcPts val="0"/>
              </a:spcBef>
              <a:buNone/>
            </a:pPr>
            <a:r>
              <a:rPr lang="en-GB" sz="1600" dirty="0" smtClean="0">
                <a:ea typeface="Calibri"/>
                <a:cs typeface="Calibri" pitchFamily="34" charset="0"/>
                <a:sym typeface="Calibri"/>
              </a:rPr>
              <a:t>➢  </a:t>
            </a:r>
            <a:r>
              <a:rPr lang="en-GB" sz="1600" dirty="0" smtClean="0">
                <a:highlight>
                  <a:srgbClr val="FFFFFF"/>
                </a:highlight>
                <a:ea typeface="Calibri"/>
                <a:cs typeface="Calibri" pitchFamily="34" charset="0"/>
                <a:sym typeface="Calibri"/>
              </a:rPr>
              <a:t>M</a:t>
            </a:r>
            <a:r>
              <a:rPr lang="en-GB" sz="1600" dirty="0" smtClean="0">
                <a:highlight>
                  <a:srgbClr val="FFFFFF"/>
                </a:highlight>
                <a:cs typeface="Calibri" pitchFamily="34" charset="0"/>
              </a:rPr>
              <a:t>olecular pathways controls a cell’s activities. Each pathway includes many players that interact. Defects in a pathway can cause disease.</a:t>
            </a:r>
          </a:p>
          <a:p>
            <a:pPr marL="0" lvl="0" indent="0">
              <a:spcBef>
                <a:spcPts val="0"/>
              </a:spcBef>
              <a:buNone/>
            </a:pPr>
            <a:endParaRPr lang="en-GB" sz="1600" dirty="0" smtClean="0">
              <a:ea typeface="Calibri"/>
              <a:cs typeface="Calibri" pitchFamily="34" charset="0"/>
              <a:sym typeface="Calibri"/>
            </a:endParaRPr>
          </a:p>
          <a:p>
            <a:pPr marL="0" lvl="0" indent="0">
              <a:spcBef>
                <a:spcPts val="0"/>
              </a:spcBef>
              <a:buNone/>
            </a:pPr>
            <a:r>
              <a:rPr lang="en-GB" sz="1600" dirty="0" smtClean="0">
                <a:ea typeface="Calibri"/>
                <a:cs typeface="Calibri" pitchFamily="34" charset="0"/>
                <a:sym typeface="Calibri"/>
              </a:rPr>
              <a:t>➢ Excessive cell growth in cancer is often the consequence of mutant proteins and loss of pathway   control.</a:t>
            </a:r>
          </a:p>
          <a:p>
            <a:pPr marL="0" indent="0">
              <a:buNone/>
            </a:pPr>
            <a:endParaRPr lang="en-US" dirty="0"/>
          </a:p>
        </p:txBody>
      </p:sp>
      <p:sp>
        <p:nvSpPr>
          <p:cNvPr id="6" name="Date Placeholder 5"/>
          <p:cNvSpPr>
            <a:spLocks noGrp="1"/>
          </p:cNvSpPr>
          <p:nvPr>
            <p:ph type="dt" sz="half" idx="10"/>
          </p:nvPr>
        </p:nvSpPr>
        <p:spPr>
          <a:xfrm>
            <a:off x="628650" y="4882873"/>
            <a:ext cx="2057400" cy="273844"/>
          </a:xfrm>
        </p:spPr>
        <p:txBody>
          <a:bodyPr/>
          <a:lstStyle/>
          <a:p>
            <a:fld id="{B6F9D469-82F0-4D11-91ED-617C31CCE1D3}" type="datetime1">
              <a:rPr lang="en-US" smtClean="0">
                <a:solidFill>
                  <a:schemeClr val="tx1"/>
                </a:solidFill>
              </a:rPr>
              <a:t>11/13/2021</a:t>
            </a:fld>
            <a:endParaRPr lang="en-US" dirty="0">
              <a:solidFill>
                <a:schemeClr val="tx1"/>
              </a:solidFill>
            </a:endParaRPr>
          </a:p>
        </p:txBody>
      </p:sp>
      <p:sp>
        <p:nvSpPr>
          <p:cNvPr id="7" name="Slide Number Placeholder 6"/>
          <p:cNvSpPr>
            <a:spLocks noGrp="1"/>
          </p:cNvSpPr>
          <p:nvPr>
            <p:ph type="sldNum" sz="quarter" idx="12"/>
          </p:nvPr>
        </p:nvSpPr>
        <p:spPr>
          <a:xfrm>
            <a:off x="6457950" y="4872363"/>
            <a:ext cx="2057400" cy="273844"/>
          </a:xfrm>
        </p:spPr>
        <p:txBody>
          <a:bodyPr/>
          <a:lstStyle/>
          <a:p>
            <a:fld id="{C94AF543-3D46-4FAD-A649-794D255A0DCF}" type="slidenum">
              <a:rPr lang="en-US" smtClean="0">
                <a:solidFill>
                  <a:schemeClr val="tx1"/>
                </a:solidFill>
              </a:rPr>
              <a:pPr/>
              <a:t>4</a:t>
            </a:fld>
            <a:endParaRPr lang="en-US" dirty="0">
              <a:solidFill>
                <a:schemeClr val="tx1"/>
              </a:solidFill>
            </a:endParaRPr>
          </a:p>
        </p:txBody>
      </p:sp>
      <p:sp>
        <p:nvSpPr>
          <p:cNvPr id="9" name="Footer Placeholder 8"/>
          <p:cNvSpPr>
            <a:spLocks noGrp="1"/>
          </p:cNvSpPr>
          <p:nvPr>
            <p:ph type="ftr" sz="quarter" idx="11"/>
          </p:nvPr>
        </p:nvSpPr>
        <p:spPr>
          <a:xfrm>
            <a:off x="3028950" y="488287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316168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792"/>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 sz="2400" dirty="0">
                <a:solidFill>
                  <a:srgbClr val="000000"/>
                </a:solidFill>
                <a:latin typeface="Arial"/>
                <a:ea typeface="Arial"/>
                <a:cs typeface="Arial"/>
              </a:rPr>
              <a:t> </a:t>
            </a:r>
            <a:r>
              <a:rPr lang="en" sz="2400" dirty="0" smtClean="0">
                <a:solidFill>
                  <a:schemeClr val="tx1"/>
                </a:solidFill>
                <a:latin typeface="Arial"/>
                <a:ea typeface="Arial"/>
                <a:cs typeface="Arial"/>
              </a:rPr>
              <a:t>Problem Statement </a:t>
            </a:r>
            <a:endParaRPr lang="en-US" sz="2800" dirty="0">
              <a:solidFill>
                <a:schemeClr val="tx1"/>
              </a:solidFill>
              <a:ea typeface="Calibri"/>
              <a:cs typeface="Calibri"/>
              <a:sym typeface="Calibri"/>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11" name="Content Placeholder 10"/>
          <p:cNvSpPr>
            <a:spLocks noGrp="1"/>
          </p:cNvSpPr>
          <p:nvPr>
            <p:ph idx="1"/>
          </p:nvPr>
        </p:nvSpPr>
        <p:spPr/>
        <p:txBody>
          <a:bodyPr>
            <a:normAutofit/>
          </a:bodyPr>
          <a:lstStyle/>
          <a:p>
            <a:pPr marL="0" lvl="0" indent="0">
              <a:lnSpc>
                <a:spcPct val="115000"/>
              </a:lnSpc>
              <a:buNone/>
            </a:pPr>
            <a:r>
              <a:rPr lang="en-US" sz="1600" dirty="0" smtClean="0">
                <a:ea typeface="Calibri"/>
                <a:cs typeface="Calibri"/>
                <a:sym typeface="Calibri"/>
              </a:rPr>
              <a:t>➤ NPC has a poor prognosis because of late presentation of lesions, poor understanding of the molecular mechanisms, no suitable markers for early detection, and poor response to available therapies. </a:t>
            </a:r>
            <a:endParaRPr lang="en-US" sz="1600" dirty="0">
              <a:cs typeface="Calibri" pitchFamily="34" charset="0"/>
              <a:sym typeface="Calibri"/>
            </a:endParaRPr>
          </a:p>
          <a:p>
            <a:pPr marL="0" lvl="0" indent="0">
              <a:lnSpc>
                <a:spcPct val="115000"/>
              </a:lnSpc>
              <a:buNone/>
            </a:pPr>
            <a:r>
              <a:rPr lang="en-US" sz="1600" dirty="0" smtClean="0">
                <a:ea typeface="Calibri"/>
                <a:cs typeface="Calibri"/>
                <a:sym typeface="Calibri"/>
              </a:rPr>
              <a:t>➤ NPC has a very complex etiology that is not fully understood yet. </a:t>
            </a:r>
            <a:endParaRPr lang="en-US" sz="1600" dirty="0">
              <a:ea typeface="Calibri"/>
              <a:cs typeface="Calibri"/>
              <a:sym typeface="Calibri"/>
            </a:endParaRPr>
          </a:p>
          <a:p>
            <a:pPr marL="0" indent="0">
              <a:lnSpc>
                <a:spcPct val="115000"/>
              </a:lnSpc>
              <a:spcBef>
                <a:spcPts val="1200"/>
              </a:spcBef>
              <a:spcAft>
                <a:spcPts val="1200"/>
              </a:spcAft>
              <a:buNone/>
            </a:pPr>
            <a:r>
              <a:rPr lang="en-US" sz="1600" dirty="0" smtClean="0">
                <a:ea typeface="Calibri"/>
                <a:cs typeface="Calibri"/>
                <a:sym typeface="Calibri"/>
              </a:rPr>
              <a:t>➤ </a:t>
            </a:r>
            <a:r>
              <a:rPr lang="en-GB" sz="1600" dirty="0" smtClean="0"/>
              <a:t>Lung cancer typically doesn't cause signs and symptoms in its earliest stages. Signs and symptoms of lung cancer typically occur when the disease is advanced. Since more advanced stages of lung cancer are incurable, early detection is essential, although no screening test currently exists.</a:t>
            </a:r>
            <a:endParaRPr lang="en-US" sz="1600" dirty="0" smtClean="0">
              <a:cs typeface="Calibri" pitchFamily="34" charset="0"/>
            </a:endParaRPr>
          </a:p>
          <a:p>
            <a:pPr marL="0" lvl="0" indent="0">
              <a:buNone/>
            </a:pPr>
            <a:endParaRPr lang="en-US" sz="1400" dirty="0">
              <a:ea typeface="Calibri"/>
              <a:cs typeface="Calibri"/>
              <a:sym typeface="Calibri"/>
            </a:endParaRPr>
          </a:p>
        </p:txBody>
      </p:sp>
      <p:sp>
        <p:nvSpPr>
          <p:cNvPr id="5" name="Date Placeholder 4"/>
          <p:cNvSpPr>
            <a:spLocks noGrp="1"/>
          </p:cNvSpPr>
          <p:nvPr>
            <p:ph type="dt" sz="half" idx="10"/>
          </p:nvPr>
        </p:nvSpPr>
        <p:spPr>
          <a:xfrm>
            <a:off x="628650" y="4882873"/>
            <a:ext cx="2057400" cy="273844"/>
          </a:xfrm>
        </p:spPr>
        <p:txBody>
          <a:bodyPr/>
          <a:lstStyle/>
          <a:p>
            <a:fld id="{1F6F0CA3-903D-44A2-851F-6CBFC6778C49}" type="datetime1">
              <a:rPr lang="en-US" smtClean="0">
                <a:solidFill>
                  <a:schemeClr val="tx1"/>
                </a:solidFill>
              </a:rPr>
              <a:t>11/13/2021</a:t>
            </a:fld>
            <a:endParaRPr lang="en-US" dirty="0">
              <a:solidFill>
                <a:schemeClr val="tx1"/>
              </a:solidFill>
            </a:endParaRPr>
          </a:p>
        </p:txBody>
      </p:sp>
      <p:sp>
        <p:nvSpPr>
          <p:cNvPr id="6" name="Slide Number Placeholder 5"/>
          <p:cNvSpPr>
            <a:spLocks noGrp="1"/>
          </p:cNvSpPr>
          <p:nvPr>
            <p:ph type="sldNum" sz="quarter" idx="12"/>
          </p:nvPr>
        </p:nvSpPr>
        <p:spPr>
          <a:xfrm>
            <a:off x="6457950" y="4872363"/>
            <a:ext cx="2057400" cy="273844"/>
          </a:xfrm>
        </p:spPr>
        <p:txBody>
          <a:bodyPr/>
          <a:lstStyle/>
          <a:p>
            <a:fld id="{C94AF543-3D46-4FAD-A649-794D255A0DCF}" type="slidenum">
              <a:rPr lang="en-US" smtClean="0">
                <a:solidFill>
                  <a:schemeClr val="tx1"/>
                </a:solidFill>
              </a:rPr>
              <a:pPr/>
              <a:t>5</a:t>
            </a:fld>
            <a:endParaRPr lang="en-US" dirty="0">
              <a:solidFill>
                <a:schemeClr val="tx1"/>
              </a:solidFill>
            </a:endParaRPr>
          </a:p>
        </p:txBody>
      </p:sp>
      <p:sp>
        <p:nvSpPr>
          <p:cNvPr id="7" name="Footer Placeholder 6"/>
          <p:cNvSpPr>
            <a:spLocks noGrp="1"/>
          </p:cNvSpPr>
          <p:nvPr>
            <p:ph type="ftr" sz="quarter" idx="11"/>
          </p:nvPr>
        </p:nvSpPr>
        <p:spPr>
          <a:xfrm>
            <a:off x="3028950" y="488287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419467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 sz="2400" dirty="0">
                <a:solidFill>
                  <a:srgbClr val="000000"/>
                </a:solidFill>
                <a:latin typeface="Arial"/>
                <a:ea typeface="Arial"/>
                <a:cs typeface="Arial"/>
              </a:rPr>
              <a:t> </a:t>
            </a:r>
            <a:r>
              <a:rPr lang="en" sz="2400" dirty="0" smtClean="0">
                <a:solidFill>
                  <a:srgbClr val="000000"/>
                </a:solidFill>
                <a:latin typeface="Arial"/>
                <a:ea typeface="Arial"/>
                <a:cs typeface="Arial"/>
              </a:rPr>
              <a:t>Research</a:t>
            </a:r>
            <a:r>
              <a:rPr lang="en" sz="2400" dirty="0" smtClean="0">
                <a:solidFill>
                  <a:schemeClr val="tx1"/>
                </a:solidFill>
                <a:latin typeface="Arial"/>
                <a:ea typeface="Arial"/>
                <a:cs typeface="Arial"/>
              </a:rPr>
              <a:t> Motivation </a:t>
            </a:r>
            <a:endParaRPr lang="en-US" sz="2800" dirty="0">
              <a:solidFill>
                <a:schemeClr val="tx1"/>
              </a:solidFill>
              <a:ea typeface="Calibri"/>
              <a:cs typeface="Calibri"/>
              <a:sym typeface="Calibri"/>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11" name="Content Placeholder 10"/>
          <p:cNvSpPr>
            <a:spLocks noGrp="1"/>
          </p:cNvSpPr>
          <p:nvPr>
            <p:ph idx="1"/>
          </p:nvPr>
        </p:nvSpPr>
        <p:spPr/>
        <p:txBody>
          <a:bodyPr>
            <a:normAutofit lnSpcReduction="10000"/>
          </a:bodyPr>
          <a:lstStyle/>
          <a:p>
            <a:pPr marL="0" lvl="0" indent="0">
              <a:lnSpc>
                <a:spcPct val="115000"/>
              </a:lnSpc>
              <a:buNone/>
            </a:pPr>
            <a:r>
              <a:rPr lang="en-US" sz="1500" dirty="0" smtClean="0">
                <a:ea typeface="Calibri"/>
                <a:cs typeface="Calibri"/>
                <a:sym typeface="Calibri"/>
              </a:rPr>
              <a:t>➤ </a:t>
            </a:r>
            <a:r>
              <a:rPr lang="en-GB" sz="1500" dirty="0" smtClean="0"/>
              <a:t>The 5-year survival rate of stages I and II NPC ranges from 72 to 90 percent. However, the 5-year survival rate of stages III and IV NPC are 55 percent and 30 percent, mostly due to a relatively high incidence  metastasis.</a:t>
            </a:r>
            <a:endParaRPr lang="en-US" sz="1500" dirty="0">
              <a:cs typeface="Calibri" pitchFamily="34" charset="0"/>
              <a:sym typeface="Calibri"/>
            </a:endParaRPr>
          </a:p>
          <a:p>
            <a:pPr marL="0" lvl="0" indent="0">
              <a:lnSpc>
                <a:spcPct val="115000"/>
              </a:lnSpc>
              <a:buNone/>
            </a:pPr>
            <a:r>
              <a:rPr lang="en-US" sz="1500" dirty="0" smtClean="0">
                <a:ea typeface="Calibri"/>
                <a:cs typeface="Calibri"/>
                <a:sym typeface="Calibri"/>
              </a:rPr>
              <a:t>➤</a:t>
            </a:r>
            <a:r>
              <a:rPr lang="en-GB" sz="1500" dirty="0" smtClean="0">
                <a:ea typeface="Calibri"/>
                <a:cs typeface="Calibri"/>
                <a:sym typeface="Calibri"/>
              </a:rPr>
              <a:t> T</a:t>
            </a:r>
            <a:r>
              <a:rPr lang="en-GB" sz="1500" dirty="0" smtClean="0"/>
              <a:t>he treatment success mostly depends on the </a:t>
            </a:r>
            <a:r>
              <a:rPr lang="en-GB" sz="1500" dirty="0" err="1" smtClean="0"/>
              <a:t>tumor</a:t>
            </a:r>
            <a:r>
              <a:rPr lang="en-GB" sz="1500" dirty="0" smtClean="0"/>
              <a:t>, node, and metastasis (TNM) stages classification , which tend to be in the advanced stages at the point of diagnosis because </a:t>
            </a:r>
            <a:r>
              <a:rPr lang="en-GB" sz="1500" dirty="0" smtClean="0">
                <a:cs typeface="Calibri"/>
                <a:sym typeface="Calibri"/>
              </a:rPr>
              <a:t>t</a:t>
            </a:r>
            <a:r>
              <a:rPr lang="en-GB" sz="1500" dirty="0" smtClean="0"/>
              <a:t>he primary anatomical site of cancer growth is located in the silent painless area.</a:t>
            </a:r>
            <a:endParaRPr lang="en-US" sz="1500" dirty="0">
              <a:ea typeface="Calibri"/>
              <a:cs typeface="Calibri"/>
              <a:sym typeface="Calibri"/>
            </a:endParaRPr>
          </a:p>
          <a:p>
            <a:pPr marL="0" indent="0">
              <a:lnSpc>
                <a:spcPct val="115000"/>
              </a:lnSpc>
              <a:spcBef>
                <a:spcPts val="1200"/>
              </a:spcBef>
              <a:spcAft>
                <a:spcPts val="1200"/>
              </a:spcAft>
              <a:buNone/>
            </a:pPr>
            <a:r>
              <a:rPr lang="en-US" sz="1500" dirty="0" smtClean="0">
                <a:ea typeface="Calibri"/>
                <a:cs typeface="Calibri"/>
                <a:sym typeface="Calibri"/>
              </a:rPr>
              <a:t>➤ </a:t>
            </a:r>
            <a:r>
              <a:rPr lang="en-GB" sz="1600" dirty="0" smtClean="0"/>
              <a:t>Lung cancer is the second most common cancer and the leading cause of cancer death for men and women. Lung cancer makes up around 25% of cancer deaths. The survival rate for lung cancer has increased steadily over the past 40 years. It's not just newer and better drugs that have helped improve the odds, but, rather, newer and better </a:t>
            </a:r>
            <a:r>
              <a:rPr lang="en-GB" sz="1600" i="1" dirty="0" smtClean="0"/>
              <a:t>categories </a:t>
            </a:r>
            <a:r>
              <a:rPr lang="en-GB" sz="1600" dirty="0" smtClean="0"/>
              <a:t>of drugs that can help to fight the disease.</a:t>
            </a:r>
            <a:endParaRPr lang="en-US" sz="1500" dirty="0" smtClean="0">
              <a:cs typeface="Calibri" pitchFamily="34" charset="0"/>
            </a:endParaRPr>
          </a:p>
          <a:p>
            <a:pPr marL="0" lvl="0" indent="0">
              <a:buNone/>
            </a:pPr>
            <a:endParaRPr lang="en-US" sz="1400" dirty="0">
              <a:ea typeface="Calibri"/>
              <a:cs typeface="Calibri"/>
              <a:sym typeface="Calibri"/>
            </a:endParaRPr>
          </a:p>
        </p:txBody>
      </p:sp>
      <p:sp>
        <p:nvSpPr>
          <p:cNvPr id="5" name="Date Placeholder 4"/>
          <p:cNvSpPr>
            <a:spLocks noGrp="1"/>
          </p:cNvSpPr>
          <p:nvPr>
            <p:ph type="dt" sz="half" idx="10"/>
          </p:nvPr>
        </p:nvSpPr>
        <p:spPr>
          <a:xfrm>
            <a:off x="628650" y="4893383"/>
            <a:ext cx="2057400" cy="273844"/>
          </a:xfrm>
        </p:spPr>
        <p:txBody>
          <a:bodyPr/>
          <a:lstStyle/>
          <a:p>
            <a:fld id="{56564F2B-1820-4691-A97B-9260A289C9D4}" type="datetime1">
              <a:rPr lang="en-US" smtClean="0">
                <a:solidFill>
                  <a:schemeClr val="tx1"/>
                </a:solidFill>
              </a:rPr>
              <a:t>11/13/2021</a:t>
            </a:fld>
            <a:endParaRPr lang="en-US" dirty="0">
              <a:solidFill>
                <a:schemeClr val="tx1"/>
              </a:solidFill>
            </a:endParaRPr>
          </a:p>
        </p:txBody>
      </p:sp>
      <p:sp>
        <p:nvSpPr>
          <p:cNvPr id="6" name="Slide Number Placeholder 5"/>
          <p:cNvSpPr>
            <a:spLocks noGrp="1"/>
          </p:cNvSpPr>
          <p:nvPr>
            <p:ph type="sldNum" sz="quarter" idx="12"/>
          </p:nvPr>
        </p:nvSpPr>
        <p:spPr>
          <a:xfrm>
            <a:off x="6457950" y="4882873"/>
            <a:ext cx="2057400" cy="273844"/>
          </a:xfrm>
        </p:spPr>
        <p:txBody>
          <a:bodyPr/>
          <a:lstStyle/>
          <a:p>
            <a:fld id="{C94AF543-3D46-4FAD-A649-794D255A0DCF}" type="slidenum">
              <a:rPr lang="en-US" smtClean="0">
                <a:solidFill>
                  <a:schemeClr val="tx1"/>
                </a:solidFill>
              </a:rPr>
              <a:pPr/>
              <a:t>6</a:t>
            </a:fld>
            <a:endParaRPr lang="en-US" dirty="0">
              <a:solidFill>
                <a:schemeClr val="tx1"/>
              </a:solidFill>
            </a:endParaRPr>
          </a:p>
        </p:txBody>
      </p:sp>
      <p:sp>
        <p:nvSpPr>
          <p:cNvPr id="7" name="Footer Placeholder 6"/>
          <p:cNvSpPr>
            <a:spLocks noGrp="1"/>
          </p:cNvSpPr>
          <p:nvPr>
            <p:ph type="ftr" sz="quarter" idx="11"/>
          </p:nvPr>
        </p:nvSpPr>
        <p:spPr>
          <a:xfrm>
            <a:off x="3028950" y="488287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4194670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 sz="2400" dirty="0">
                <a:solidFill>
                  <a:srgbClr val="000000"/>
                </a:solidFill>
                <a:latin typeface="Arial"/>
                <a:ea typeface="Arial"/>
                <a:cs typeface="Arial"/>
              </a:rPr>
              <a:t> </a:t>
            </a:r>
            <a:r>
              <a:rPr lang="en" sz="2400" dirty="0" smtClean="0">
                <a:solidFill>
                  <a:srgbClr val="000000"/>
                </a:solidFill>
                <a:latin typeface="Arial"/>
                <a:ea typeface="Arial"/>
                <a:cs typeface="Arial"/>
              </a:rPr>
              <a:t>Research </a:t>
            </a:r>
            <a:r>
              <a:rPr lang="en" sz="2400" dirty="0" smtClean="0">
                <a:solidFill>
                  <a:schemeClr val="tx1"/>
                </a:solidFill>
                <a:latin typeface="Arial"/>
                <a:ea typeface="Arial"/>
                <a:cs typeface="Arial"/>
              </a:rPr>
              <a:t>Objectives</a:t>
            </a:r>
            <a:r>
              <a:rPr lang="en" sz="2400" dirty="0" smtClean="0">
                <a:latin typeface="Arial"/>
                <a:ea typeface="Arial"/>
                <a:cs typeface="Arial"/>
              </a:rPr>
              <a:t> </a:t>
            </a:r>
            <a:endParaRPr lang="en-US" sz="2800" dirty="0">
              <a:ea typeface="Calibri"/>
              <a:cs typeface="Calibri"/>
              <a:sym typeface="Calibri"/>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sp>
        <p:nvSpPr>
          <p:cNvPr id="11" name="Content Placeholder 10"/>
          <p:cNvSpPr>
            <a:spLocks noGrp="1"/>
          </p:cNvSpPr>
          <p:nvPr>
            <p:ph idx="1"/>
          </p:nvPr>
        </p:nvSpPr>
        <p:spPr/>
        <p:txBody>
          <a:bodyPr>
            <a:normAutofit/>
          </a:bodyPr>
          <a:lstStyle/>
          <a:p>
            <a:pPr marL="0" lvl="0" indent="0">
              <a:lnSpc>
                <a:spcPct val="115000"/>
              </a:lnSpc>
              <a:buNone/>
            </a:pPr>
            <a:r>
              <a:rPr lang="en-US" sz="1400" dirty="0" smtClean="0">
                <a:ea typeface="Calibri"/>
                <a:cs typeface="Calibri"/>
                <a:sym typeface="Calibri"/>
              </a:rPr>
              <a:t>➤ </a:t>
            </a:r>
            <a:r>
              <a:rPr lang="en-US" sz="1400" dirty="0">
                <a:ea typeface="Calibri"/>
                <a:cs typeface="Calibri"/>
                <a:sym typeface="Calibri"/>
              </a:rPr>
              <a:t>To </a:t>
            </a:r>
            <a:r>
              <a:rPr lang="en-US" sz="1400" dirty="0" smtClean="0">
                <a:ea typeface="Calibri"/>
                <a:cs typeface="Calibri"/>
                <a:sym typeface="Calibri"/>
              </a:rPr>
              <a:t>analyze the </a:t>
            </a:r>
            <a:r>
              <a:rPr lang="en-US" sz="1400" dirty="0" smtClean="0">
                <a:ea typeface="Calibri"/>
                <a:cs typeface="Calibri" pitchFamily="34" charset="0"/>
                <a:sym typeface="Calibri"/>
              </a:rPr>
              <a:t>s</a:t>
            </a:r>
            <a:r>
              <a:rPr lang="en-US" sz="1400" dirty="0" smtClean="0">
                <a:cs typeface="Calibri" pitchFamily="34" charset="0"/>
              </a:rPr>
              <a:t>ignificant  genes that offer a ability to verify risk factor for NPC and LC.</a:t>
            </a:r>
            <a:endParaRPr lang="en-US" sz="1400" dirty="0">
              <a:cs typeface="Calibri" pitchFamily="34" charset="0"/>
              <a:sym typeface="Calibri"/>
            </a:endParaRPr>
          </a:p>
          <a:p>
            <a:pPr marL="0" lvl="0" indent="0">
              <a:lnSpc>
                <a:spcPct val="115000"/>
              </a:lnSpc>
              <a:buNone/>
            </a:pPr>
            <a:r>
              <a:rPr lang="en-US" sz="1400" dirty="0" smtClean="0">
                <a:ea typeface="Calibri"/>
                <a:cs typeface="Calibri"/>
                <a:sym typeface="Calibri"/>
              </a:rPr>
              <a:t>➤ </a:t>
            </a:r>
            <a:r>
              <a:rPr lang="en-US" sz="1400" dirty="0">
                <a:ea typeface="Calibri"/>
                <a:cs typeface="Calibri"/>
                <a:sym typeface="Calibri"/>
              </a:rPr>
              <a:t>To Identify common genes between NPC and Lung cancer.</a:t>
            </a:r>
          </a:p>
          <a:p>
            <a:pPr marL="0" indent="0">
              <a:lnSpc>
                <a:spcPct val="115000"/>
              </a:lnSpc>
              <a:spcBef>
                <a:spcPts val="1200"/>
              </a:spcBef>
              <a:spcAft>
                <a:spcPts val="1200"/>
              </a:spcAft>
              <a:buNone/>
            </a:pPr>
            <a:r>
              <a:rPr lang="en-US" sz="1400" dirty="0" smtClean="0">
                <a:ea typeface="Calibri"/>
                <a:cs typeface="Calibri"/>
                <a:sym typeface="Calibri"/>
              </a:rPr>
              <a:t>➤ To </a:t>
            </a:r>
            <a:r>
              <a:rPr lang="en-US" sz="1400" dirty="0">
                <a:ea typeface="Calibri"/>
                <a:cs typeface="Calibri"/>
                <a:sym typeface="Calibri"/>
              </a:rPr>
              <a:t>Identify Biomarkers (e.g. Hub genes, </a:t>
            </a:r>
            <a:r>
              <a:rPr lang="en-US" sz="1400" dirty="0" err="1">
                <a:ea typeface="Calibri"/>
                <a:cs typeface="Calibri"/>
                <a:sym typeface="Calibri"/>
              </a:rPr>
              <a:t>miRNAs</a:t>
            </a:r>
            <a:r>
              <a:rPr lang="en-US" sz="1400" dirty="0">
                <a:ea typeface="Calibri"/>
                <a:cs typeface="Calibri"/>
                <a:sym typeface="Calibri"/>
              </a:rPr>
              <a:t>, TFs) and molecular Pathways  </a:t>
            </a:r>
            <a:r>
              <a:rPr lang="en-US" sz="1400" dirty="0" smtClean="0">
                <a:cs typeface="Calibri" pitchFamily="34" charset="0"/>
              </a:rPr>
              <a:t>abnormally active   both in NPC and LC tissues to help predict the short-term efficacy which may shed some light on the key pathogenic processes involved.</a:t>
            </a:r>
          </a:p>
          <a:p>
            <a:pPr marL="0" indent="0">
              <a:lnSpc>
                <a:spcPct val="115000"/>
              </a:lnSpc>
              <a:spcBef>
                <a:spcPts val="1200"/>
              </a:spcBef>
              <a:spcAft>
                <a:spcPts val="1200"/>
              </a:spcAft>
              <a:buNone/>
            </a:pPr>
            <a:r>
              <a:rPr lang="en-US" sz="1400" dirty="0" smtClean="0">
                <a:ea typeface="Calibri"/>
                <a:cs typeface="Calibri"/>
                <a:sym typeface="Calibri"/>
              </a:rPr>
              <a:t>➤ </a:t>
            </a:r>
            <a:r>
              <a:rPr lang="en-US" sz="1400" dirty="0">
                <a:ea typeface="Calibri"/>
                <a:cs typeface="Calibri"/>
                <a:sym typeface="Calibri"/>
              </a:rPr>
              <a:t>Finally to suggest some drugs based on the highly connected proteins to discover a combined </a:t>
            </a:r>
            <a:r>
              <a:rPr lang="en-US" sz="1400" dirty="0" smtClean="0">
                <a:ea typeface="Calibri"/>
                <a:cs typeface="Calibri"/>
                <a:sym typeface="Calibri"/>
              </a:rPr>
              <a:t>   </a:t>
            </a:r>
            <a:r>
              <a:rPr lang="en-US" sz="1400" dirty="0" err="1" smtClean="0">
                <a:ea typeface="Calibri"/>
                <a:cs typeface="Calibri"/>
                <a:sym typeface="Calibri"/>
              </a:rPr>
              <a:t>therapuetic</a:t>
            </a:r>
            <a:r>
              <a:rPr lang="en-US" sz="1400" dirty="0" smtClean="0">
                <a:ea typeface="Calibri"/>
                <a:cs typeface="Calibri"/>
                <a:sym typeface="Calibri"/>
              </a:rPr>
              <a:t> </a:t>
            </a:r>
            <a:r>
              <a:rPr lang="en-US" sz="1400" dirty="0">
                <a:ea typeface="Calibri"/>
                <a:cs typeface="Calibri"/>
                <a:sym typeface="Calibri"/>
              </a:rPr>
              <a:t>approach for NPC and LC.</a:t>
            </a:r>
            <a:endParaRPr lang="en-US" sz="1400" dirty="0" smtClean="0">
              <a:cs typeface="Calibri" pitchFamily="34" charset="0"/>
            </a:endParaRPr>
          </a:p>
          <a:p>
            <a:pPr marL="0" lvl="0" indent="0">
              <a:buNone/>
            </a:pPr>
            <a:endParaRPr lang="en-US" sz="1400" dirty="0">
              <a:ea typeface="Calibri"/>
              <a:cs typeface="Calibri"/>
              <a:sym typeface="Calibri"/>
            </a:endParaRPr>
          </a:p>
        </p:txBody>
      </p:sp>
      <p:sp>
        <p:nvSpPr>
          <p:cNvPr id="5" name="Date Placeholder 4"/>
          <p:cNvSpPr>
            <a:spLocks noGrp="1"/>
          </p:cNvSpPr>
          <p:nvPr>
            <p:ph type="dt" sz="half" idx="10"/>
          </p:nvPr>
        </p:nvSpPr>
        <p:spPr>
          <a:xfrm>
            <a:off x="628650" y="4893383"/>
            <a:ext cx="2057400" cy="273844"/>
          </a:xfrm>
        </p:spPr>
        <p:txBody>
          <a:bodyPr/>
          <a:lstStyle/>
          <a:p>
            <a:fld id="{5C409AE5-36CF-4B83-B217-DB84374BDA7A}" type="datetime1">
              <a:rPr lang="en-US" smtClean="0">
                <a:solidFill>
                  <a:schemeClr val="tx1"/>
                </a:solidFill>
              </a:rPr>
              <a:t>11/13/2021</a:t>
            </a:fld>
            <a:endParaRPr lang="en-US" dirty="0">
              <a:solidFill>
                <a:schemeClr val="tx1"/>
              </a:solidFill>
            </a:endParaRPr>
          </a:p>
        </p:txBody>
      </p:sp>
      <p:sp>
        <p:nvSpPr>
          <p:cNvPr id="6" name="Slide Number Placeholder 5"/>
          <p:cNvSpPr>
            <a:spLocks noGrp="1"/>
          </p:cNvSpPr>
          <p:nvPr>
            <p:ph type="sldNum" sz="quarter" idx="12"/>
          </p:nvPr>
        </p:nvSpPr>
        <p:spPr>
          <a:xfrm>
            <a:off x="6457950" y="4882873"/>
            <a:ext cx="2057400" cy="273844"/>
          </a:xfrm>
        </p:spPr>
        <p:txBody>
          <a:bodyPr/>
          <a:lstStyle/>
          <a:p>
            <a:fld id="{C94AF543-3D46-4FAD-A649-794D255A0DCF}" type="slidenum">
              <a:rPr lang="en-US" smtClean="0">
                <a:solidFill>
                  <a:schemeClr val="tx1"/>
                </a:solidFill>
              </a:rPr>
              <a:pPr/>
              <a:t>7</a:t>
            </a:fld>
            <a:endParaRPr lang="en-US" dirty="0">
              <a:solidFill>
                <a:schemeClr val="tx1"/>
              </a:solidFill>
            </a:endParaRPr>
          </a:p>
        </p:txBody>
      </p:sp>
      <p:sp>
        <p:nvSpPr>
          <p:cNvPr id="7" name="Footer Placeholder 6"/>
          <p:cNvSpPr>
            <a:spLocks noGrp="1"/>
          </p:cNvSpPr>
          <p:nvPr>
            <p:ph type="ftr" sz="quarter" idx="11"/>
          </p:nvPr>
        </p:nvSpPr>
        <p:spPr>
          <a:xfrm>
            <a:off x="3028950" y="488287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419467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r>
              <a:rPr lang="en" sz="2400" dirty="0" smtClean="0">
                <a:solidFill>
                  <a:schemeClr val="tx1"/>
                </a:solidFill>
              </a:rPr>
              <a:t>Work-Flow Diagram</a:t>
            </a:r>
            <a:endParaRPr lang="en-US" sz="2800" dirty="0">
              <a:solidFill>
                <a:schemeClr val="tx1"/>
              </a:solidFill>
              <a:ea typeface="Calibri"/>
              <a:cs typeface="Calibri"/>
              <a:sym typeface="Calibri"/>
            </a:endParaRP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686569" y="756745"/>
            <a:ext cx="5849347" cy="4078013"/>
          </a:xfrm>
          <a:prstGeom prst="rect">
            <a:avLst/>
          </a:prstGeom>
        </p:spPr>
      </p:pic>
      <p:sp>
        <p:nvSpPr>
          <p:cNvPr id="5" name="Date Placeholder 4"/>
          <p:cNvSpPr>
            <a:spLocks noGrp="1"/>
          </p:cNvSpPr>
          <p:nvPr>
            <p:ph type="dt" sz="half" idx="10"/>
          </p:nvPr>
        </p:nvSpPr>
        <p:spPr>
          <a:xfrm>
            <a:off x="628650" y="4893383"/>
            <a:ext cx="2057400" cy="273844"/>
          </a:xfrm>
        </p:spPr>
        <p:txBody>
          <a:bodyPr/>
          <a:lstStyle/>
          <a:p>
            <a:fld id="{43213D20-F4C1-4564-B0A2-FBF53599A2D6}" type="datetime1">
              <a:rPr lang="en-US" smtClean="0">
                <a:solidFill>
                  <a:schemeClr val="tx1"/>
                </a:solidFill>
              </a:rPr>
              <a:t>11/13/2021</a:t>
            </a:fld>
            <a:endParaRPr lang="en-US" dirty="0">
              <a:solidFill>
                <a:schemeClr val="tx1"/>
              </a:solidFill>
            </a:endParaRPr>
          </a:p>
        </p:txBody>
      </p:sp>
      <p:sp>
        <p:nvSpPr>
          <p:cNvPr id="7" name="Slide Number Placeholder 6"/>
          <p:cNvSpPr>
            <a:spLocks noGrp="1"/>
          </p:cNvSpPr>
          <p:nvPr>
            <p:ph type="sldNum" sz="quarter" idx="12"/>
          </p:nvPr>
        </p:nvSpPr>
        <p:spPr>
          <a:xfrm>
            <a:off x="6457950" y="4882873"/>
            <a:ext cx="2057400" cy="273844"/>
          </a:xfrm>
        </p:spPr>
        <p:txBody>
          <a:bodyPr/>
          <a:lstStyle/>
          <a:p>
            <a:fld id="{C94AF543-3D46-4FAD-A649-794D255A0DCF}" type="slidenum">
              <a:rPr lang="en-US" smtClean="0">
                <a:solidFill>
                  <a:schemeClr val="tx1"/>
                </a:solidFill>
              </a:rPr>
              <a:pPr/>
              <a:t>8</a:t>
            </a:fld>
            <a:endParaRPr lang="en-US" dirty="0">
              <a:solidFill>
                <a:schemeClr val="tx1"/>
              </a:solidFill>
            </a:endParaRPr>
          </a:p>
        </p:txBody>
      </p:sp>
      <p:sp>
        <p:nvSpPr>
          <p:cNvPr id="9" name="Footer Placeholder 8"/>
          <p:cNvSpPr>
            <a:spLocks noGrp="1"/>
          </p:cNvSpPr>
          <p:nvPr>
            <p:ph type="ftr" sz="quarter" idx="11"/>
          </p:nvPr>
        </p:nvSpPr>
        <p:spPr>
          <a:xfrm>
            <a:off x="3028950" y="488287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297552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2718"/>
            <a:ext cx="9144000" cy="685800"/>
          </a:xfrm>
          <a:prstGeom prst="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nSpc>
                <a:spcPct val="115000"/>
              </a:lnSpc>
              <a:spcAft>
                <a:spcPts val="1200"/>
              </a:spcAft>
            </a:pPr>
            <a:r>
              <a:rPr lang="en-US" sz="2400" dirty="0">
                <a:solidFill>
                  <a:schemeClr val="tx1"/>
                </a:solidFill>
              </a:rPr>
              <a:t> Resources    </a:t>
            </a:r>
          </a:p>
        </p:txBody>
      </p:sp>
      <p:sp>
        <p:nvSpPr>
          <p:cNvPr id="8" name="Rectangle 7"/>
          <p:cNvSpPr/>
          <p:nvPr/>
        </p:nvSpPr>
        <p:spPr>
          <a:xfrm>
            <a:off x="0" y="4929187"/>
            <a:ext cx="9144000" cy="214313"/>
          </a:xfrm>
          <a:prstGeom prst="rect">
            <a:avLst/>
          </a:prstGeom>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buClrTx/>
              <a:buFontTx/>
              <a:buNone/>
            </a:pPr>
            <a:endParaRPr lang="en-US" sz="1350" kern="1200">
              <a:solidFill>
                <a:prstClr val="white"/>
              </a:solidFill>
            </a:endParaRPr>
          </a:p>
        </p:txBody>
      </p:sp>
      <p:pic>
        <p:nvPicPr>
          <p:cNvPr id="14" name="Picture 4" descr="Scientific Publications | Epichembio | Page 2"/>
          <p:cNvPicPr>
            <a:picLocks noGrp="1" noChangeAspect="1" noChangeArrowheads="1"/>
          </p:cNvPicPr>
          <p:nvPr>
            <p:ph idx="1"/>
          </p:nvPr>
        </p:nvPicPr>
        <p:blipFill>
          <a:blip r:embed="rId2"/>
          <a:srcRect/>
          <a:stretch>
            <a:fillRect/>
          </a:stretch>
        </p:blipFill>
        <p:spPr bwMode="auto">
          <a:xfrm>
            <a:off x="897775" y="1208276"/>
            <a:ext cx="1628831" cy="804643"/>
          </a:xfrm>
          <a:prstGeom prst="rect">
            <a:avLst/>
          </a:prstGeom>
          <a:noFill/>
        </p:spPr>
      </p:pic>
      <p:pic>
        <p:nvPicPr>
          <p:cNvPr id="15" name="Picture 6" descr="BioJupies | Get Started"/>
          <p:cNvPicPr>
            <a:picLocks noChangeAspect="1" noChangeArrowheads="1"/>
          </p:cNvPicPr>
          <p:nvPr/>
        </p:nvPicPr>
        <p:blipFill>
          <a:blip r:embed="rId3"/>
          <a:srcRect/>
          <a:stretch>
            <a:fillRect/>
          </a:stretch>
        </p:blipFill>
        <p:spPr bwMode="auto">
          <a:xfrm>
            <a:off x="3016014" y="1141627"/>
            <a:ext cx="1000562" cy="937939"/>
          </a:xfrm>
          <a:prstGeom prst="rect">
            <a:avLst/>
          </a:prstGeom>
          <a:noFill/>
        </p:spPr>
      </p:pic>
      <p:pic>
        <p:nvPicPr>
          <p:cNvPr id="16" name="Picture 10" descr="stringdb hashtag on Twitter"/>
          <p:cNvPicPr>
            <a:picLocks noChangeAspect="1" noChangeArrowheads="1"/>
          </p:cNvPicPr>
          <p:nvPr/>
        </p:nvPicPr>
        <p:blipFill>
          <a:blip r:embed="rId4"/>
          <a:srcRect/>
          <a:stretch>
            <a:fillRect/>
          </a:stretch>
        </p:blipFill>
        <p:spPr bwMode="auto">
          <a:xfrm>
            <a:off x="4572000" y="1208276"/>
            <a:ext cx="1473528" cy="735724"/>
          </a:xfrm>
          <a:prstGeom prst="rect">
            <a:avLst/>
          </a:prstGeom>
          <a:noFill/>
        </p:spPr>
      </p:pic>
      <p:pic>
        <p:nvPicPr>
          <p:cNvPr id="17" name="Picture 8" descr="NetworkAnalyst"/>
          <p:cNvPicPr>
            <a:picLocks noChangeAspect="1" noChangeArrowheads="1"/>
          </p:cNvPicPr>
          <p:nvPr/>
        </p:nvPicPr>
        <p:blipFill>
          <a:blip r:embed="rId5"/>
          <a:srcRect/>
          <a:stretch>
            <a:fillRect/>
          </a:stretch>
        </p:blipFill>
        <p:spPr bwMode="auto">
          <a:xfrm>
            <a:off x="5308764" y="2235961"/>
            <a:ext cx="1336893" cy="1250731"/>
          </a:xfrm>
          <a:prstGeom prst="rect">
            <a:avLst/>
          </a:prstGeom>
          <a:noFill/>
        </p:spPr>
      </p:pic>
      <p:pic>
        <p:nvPicPr>
          <p:cNvPr id="18" name="Picture 2" descr="Python 3.11 (Alpha) is on the Microsoft Win11/Win10 application store:  support runtime, interpreter » The Deep News Source"/>
          <p:cNvPicPr>
            <a:picLocks noChangeAspect="1" noChangeArrowheads="1"/>
          </p:cNvPicPr>
          <p:nvPr/>
        </p:nvPicPr>
        <p:blipFill>
          <a:blip r:embed="rId6"/>
          <a:srcRect/>
          <a:stretch>
            <a:fillRect/>
          </a:stretch>
        </p:blipFill>
        <p:spPr bwMode="auto">
          <a:xfrm>
            <a:off x="861384" y="2195999"/>
            <a:ext cx="1766201" cy="1069902"/>
          </a:xfrm>
          <a:prstGeom prst="rect">
            <a:avLst/>
          </a:prstGeom>
          <a:noFill/>
        </p:spPr>
      </p:pic>
      <p:pic>
        <p:nvPicPr>
          <p:cNvPr id="19" name="Picture 14" descr="https://diseases.jensenlab.org/cpr.png"/>
          <p:cNvPicPr>
            <a:picLocks noChangeAspect="1" noChangeArrowheads="1"/>
          </p:cNvPicPr>
          <p:nvPr/>
        </p:nvPicPr>
        <p:blipFill>
          <a:blip r:embed="rId7"/>
          <a:srcRect/>
          <a:stretch>
            <a:fillRect/>
          </a:stretch>
        </p:blipFill>
        <p:spPr bwMode="auto">
          <a:xfrm>
            <a:off x="2832610" y="2456208"/>
            <a:ext cx="1314450" cy="571501"/>
          </a:xfrm>
          <a:prstGeom prst="rect">
            <a:avLst/>
          </a:prstGeom>
          <a:noFill/>
        </p:spPr>
      </p:pic>
      <p:pic>
        <p:nvPicPr>
          <p:cNvPr id="20" name="Picture 16" descr="https://maayanlab.cloud/Enrichr/images/enrichr-icon.png"/>
          <p:cNvPicPr>
            <a:picLocks noChangeAspect="1" noChangeArrowheads="1"/>
          </p:cNvPicPr>
          <p:nvPr/>
        </p:nvPicPr>
        <p:blipFill>
          <a:blip r:embed="rId8"/>
          <a:srcRect/>
          <a:stretch>
            <a:fillRect/>
          </a:stretch>
        </p:blipFill>
        <p:spPr bwMode="auto">
          <a:xfrm>
            <a:off x="6758507" y="1166865"/>
            <a:ext cx="861842" cy="800869"/>
          </a:xfrm>
          <a:prstGeom prst="rect">
            <a:avLst/>
          </a:prstGeom>
          <a:noFill/>
        </p:spPr>
      </p:pic>
      <p:pic>
        <p:nvPicPr>
          <p:cNvPr id="21" name="Picture 38" descr="https://toppgene.cchmc.org/files/ToppGene.png"/>
          <p:cNvPicPr>
            <a:picLocks noChangeAspect="1" noChangeArrowheads="1"/>
          </p:cNvPicPr>
          <p:nvPr/>
        </p:nvPicPr>
        <p:blipFill>
          <a:blip r:embed="rId9"/>
          <a:srcRect/>
          <a:stretch>
            <a:fillRect/>
          </a:stretch>
        </p:blipFill>
        <p:spPr bwMode="auto">
          <a:xfrm>
            <a:off x="976500" y="3404352"/>
            <a:ext cx="1315872" cy="934269"/>
          </a:xfrm>
          <a:prstGeom prst="rect">
            <a:avLst/>
          </a:prstGeom>
          <a:noFill/>
        </p:spPr>
      </p:pic>
      <p:pic>
        <p:nvPicPr>
          <p:cNvPr id="22" name="Picture 32" descr="DAVID | LabWorm"/>
          <p:cNvPicPr>
            <a:picLocks noChangeAspect="1" noChangeArrowheads="1"/>
          </p:cNvPicPr>
          <p:nvPr/>
        </p:nvPicPr>
        <p:blipFill>
          <a:blip r:embed="rId10"/>
          <a:srcRect/>
          <a:stretch>
            <a:fillRect/>
          </a:stretch>
        </p:blipFill>
        <p:spPr bwMode="auto">
          <a:xfrm>
            <a:off x="3199049" y="3404352"/>
            <a:ext cx="948011" cy="969580"/>
          </a:xfrm>
          <a:prstGeom prst="rect">
            <a:avLst/>
          </a:prstGeom>
          <a:noFill/>
        </p:spPr>
      </p:pic>
      <p:sp>
        <p:nvSpPr>
          <p:cNvPr id="13" name="Date Placeholder 12"/>
          <p:cNvSpPr>
            <a:spLocks noGrp="1"/>
          </p:cNvSpPr>
          <p:nvPr>
            <p:ph type="dt" sz="half" idx="10"/>
          </p:nvPr>
        </p:nvSpPr>
        <p:spPr>
          <a:xfrm>
            <a:off x="628650" y="4882873"/>
            <a:ext cx="2057400" cy="273844"/>
          </a:xfrm>
        </p:spPr>
        <p:txBody>
          <a:bodyPr/>
          <a:lstStyle/>
          <a:p>
            <a:fld id="{104DB0F8-8915-448A-A2FB-425790CFB560}" type="datetime1">
              <a:rPr lang="en-US" smtClean="0">
                <a:solidFill>
                  <a:schemeClr val="tx1"/>
                </a:solidFill>
              </a:rPr>
              <a:t>11/13/2021</a:t>
            </a:fld>
            <a:endParaRPr lang="en-US" dirty="0">
              <a:solidFill>
                <a:schemeClr val="tx1"/>
              </a:solidFill>
            </a:endParaRPr>
          </a:p>
        </p:txBody>
      </p:sp>
      <p:sp>
        <p:nvSpPr>
          <p:cNvPr id="23" name="Slide Number Placeholder 22"/>
          <p:cNvSpPr>
            <a:spLocks noGrp="1"/>
          </p:cNvSpPr>
          <p:nvPr>
            <p:ph type="sldNum" sz="quarter" idx="12"/>
          </p:nvPr>
        </p:nvSpPr>
        <p:spPr>
          <a:xfrm>
            <a:off x="6457950" y="4872363"/>
            <a:ext cx="2057400" cy="273844"/>
          </a:xfrm>
        </p:spPr>
        <p:txBody>
          <a:bodyPr/>
          <a:lstStyle/>
          <a:p>
            <a:fld id="{C94AF543-3D46-4FAD-A649-794D255A0DCF}" type="slidenum">
              <a:rPr lang="en-US" smtClean="0">
                <a:solidFill>
                  <a:schemeClr val="tx1"/>
                </a:solidFill>
              </a:rPr>
              <a:pPr/>
              <a:t>9</a:t>
            </a:fld>
            <a:endParaRPr lang="en-US" dirty="0">
              <a:solidFill>
                <a:schemeClr val="tx1"/>
              </a:solidFill>
            </a:endParaRPr>
          </a:p>
        </p:txBody>
      </p:sp>
      <p:sp>
        <p:nvSpPr>
          <p:cNvPr id="24" name="Footer Placeholder 23"/>
          <p:cNvSpPr>
            <a:spLocks noGrp="1"/>
          </p:cNvSpPr>
          <p:nvPr>
            <p:ph type="ftr" sz="quarter" idx="11"/>
          </p:nvPr>
        </p:nvSpPr>
        <p:spPr>
          <a:xfrm>
            <a:off x="3028950" y="4882873"/>
            <a:ext cx="3086100" cy="273844"/>
          </a:xfrm>
        </p:spPr>
        <p:txBody>
          <a:bodyPr/>
          <a:lstStyle/>
          <a:p>
            <a:r>
              <a:rPr lang="en-US" dirty="0" smtClean="0">
                <a:solidFill>
                  <a:schemeClr val="tx1"/>
                </a:solidFill>
              </a:rPr>
              <a:t>Dept. of ICT, MBSTU</a:t>
            </a:r>
            <a:endParaRPr lang="en-US" dirty="0">
              <a:solidFill>
                <a:schemeClr val="tx1"/>
              </a:solidFill>
            </a:endParaRPr>
          </a:p>
        </p:txBody>
      </p:sp>
    </p:spTree>
    <p:extLst>
      <p:ext uri="{BB962C8B-B14F-4D97-AF65-F5344CB8AC3E}">
        <p14:creationId xmlns:p14="http://schemas.microsoft.com/office/powerpoint/2010/main" xmlns="" val="3137036080"/>
      </p:ext>
    </p:extLst>
  </p:cSld>
  <p:clrMapOvr>
    <a:masterClrMapping/>
  </p:clrMapOvr>
</p:sld>
</file>

<file path=ppt/theme/theme1.xml><?xml version="1.0" encoding="utf-8"?>
<a:theme xmlns:a="http://schemas.openxmlformats.org/drawingml/2006/main" name="Shift">
  <a:themeElements>
    <a:clrScheme name="Shift">
      <a:dk1>
        <a:srgbClr val="FFFFFF"/>
      </a:dk1>
      <a:lt1>
        <a:srgbClr val="BE641A"/>
      </a:lt1>
      <a:dk2>
        <a:srgbClr val="233A44"/>
      </a:dk2>
      <a:lt2>
        <a:srgbClr val="D9D9D9"/>
      </a:lt2>
      <a:accent1>
        <a:srgbClr val="00796B"/>
      </a:accent1>
      <a:accent2>
        <a:srgbClr val="D9563F"/>
      </a:accent2>
      <a:accent3>
        <a:srgbClr val="CC9423"/>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1353</TotalTime>
  <Words>2316</Words>
  <Application>Microsoft Office PowerPoint</Application>
  <PresentationFormat>On-screen Show (16:9)</PresentationFormat>
  <Paragraphs>1280</Paragraphs>
  <Slides>30</Slides>
  <Notes>2</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30</vt:i4>
      </vt:variant>
    </vt:vector>
  </HeadingPairs>
  <TitlesOfParts>
    <vt:vector size="42" baseType="lpstr">
      <vt:lpstr>Arial</vt:lpstr>
      <vt:lpstr>Calibri</vt:lpstr>
      <vt:lpstr>Calibri Light</vt:lpstr>
      <vt:lpstr>Verdana</vt:lpstr>
      <vt:lpstr>Times New Roman</vt:lpstr>
      <vt:lpstr>Nunito</vt:lpstr>
      <vt:lpstr>Shift</vt:lpstr>
      <vt:lpstr>Office Theme</vt:lpstr>
      <vt:lpstr>1_Office Theme</vt:lpstr>
      <vt:lpstr>2_Office Theme</vt:lpstr>
      <vt:lpstr>3_Office Theme</vt:lpstr>
      <vt:lpstr>4_Office Theme</vt:lpstr>
      <vt:lpstr>Presentation on 4th Year 2nd  Semester’s Research Works Course Code: ICT-4000 Course Title: Thesis/Project</vt:lpstr>
      <vt:lpstr>Slide 2</vt:lpstr>
      <vt:lpstr>Nasopharyngeal Carcinoma (NPC) &amp; Lung Cancer</vt:lpstr>
      <vt:lpstr>Molecular Signatures and Pathways</vt:lpstr>
      <vt:lpstr>Slide 5</vt:lpstr>
      <vt:lpstr>Slide 6</vt:lpstr>
      <vt:lpstr>Slide 7</vt:lpstr>
      <vt:lpstr>Slide 8</vt:lpstr>
      <vt:lpstr>Slide 9</vt:lpstr>
      <vt:lpstr>Slide 10</vt:lpstr>
      <vt:lpstr>Fig: (a)Volcano plot shows 598  DEGs for NPC (up-regulated 166 genes and down-regulated 432 genes) , (b) 831  DEGs for LC (up-regulated 280 genes and down-regulated 551 genes) </vt:lpstr>
      <vt:lpstr>Fig: Venn diagram shows 98 common genes between NPC and LC where 25 genes are up regulated and 73 Genes are down regulated. </vt:lpstr>
      <vt:lpstr>Fig: The Protein-Protein Interaction Network (PPI) with 365 nodes and 410 edges using the 98 common genes      associated with NPC and LC. </vt:lpstr>
      <vt:lpstr>Slide 14</vt:lpstr>
      <vt:lpstr>Fig: The interaction network between transcription factor and common 98 genes with 184 nodes and 745  edges. </vt:lpstr>
      <vt:lpstr>Slide 16</vt:lpstr>
      <vt:lpstr>  Fig: The interaction network between micro RNA and common 98 genes with  740 nodes and 872 edges. </vt:lpstr>
      <vt:lpstr>Slide 18</vt:lpstr>
      <vt:lpstr>                         Fig: The TF-miRNAs coagulatory network with 622 nodes and 1211 edges using 98 common genes  </vt:lpstr>
      <vt:lpstr>Slide 20</vt:lpstr>
      <vt:lpstr>Slide 21</vt:lpstr>
      <vt:lpstr>Slide 22</vt:lpstr>
      <vt:lpstr>Slide 23</vt:lpstr>
      <vt:lpstr>Slide 24</vt:lpstr>
      <vt:lpstr>Slide 25</vt:lpstr>
      <vt:lpstr>Slide 26</vt:lpstr>
      <vt:lpstr>Slide 27</vt:lpstr>
      <vt:lpstr>Slide 28</vt:lpstr>
      <vt:lpstr>Slide 29</vt:lpstr>
      <vt:lpstr>Thank You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Network-Based Approach to Identify Molecular Signatures and Pathways of Nasopharyngeal Carcinoma.</dc:title>
  <cp:lastModifiedBy>16031</cp:lastModifiedBy>
  <cp:revision>192</cp:revision>
  <dcterms:modified xsi:type="dcterms:W3CDTF">2021-11-13T15:45:13Z</dcterms:modified>
</cp:coreProperties>
</file>